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70" r:id="rId12"/>
    <p:sldId id="267" r:id="rId13"/>
    <p:sldId id="275" r:id="rId14"/>
    <p:sldId id="272"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88" r:id="rId29"/>
    <p:sldId id="290" r:id="rId30"/>
    <p:sldId id="291" r:id="rId31"/>
    <p:sldId id="268" r:id="rId32"/>
  </p:sldIdLst>
  <p:sldSz cx="18288000" cy="10287000"/>
  <p:notesSz cx="6858000" cy="9144000"/>
  <p:embeddedFontLst>
    <p:embeddedFont>
      <p:font typeface="Arial Black" panose="020B0A04020102020204" pitchFamily="34" charset="0"/>
      <p:bold r:id="rId34"/>
    </p:embeddedFont>
    <p:embeddedFont>
      <p:font typeface="DM Sans" pitchFamily="2" charset="0"/>
      <p:regular r:id="rId35"/>
      <p:bold r:id="rId36"/>
      <p:italic r:id="rId37"/>
      <p:boldItalic r:id="rId38"/>
    </p:embeddedFont>
    <p:embeddedFont>
      <p:font typeface="DM Sans Bold" charset="0"/>
      <p:regular r:id="rId39"/>
    </p:embeddedFont>
    <p:embeddedFont>
      <p:font typeface="DM Serif Display" pitchFamily="2" charset="0"/>
      <p:regular r:id="rId40"/>
      <p:italic r:id="rId41"/>
    </p:embeddedFont>
    <p:embeddedFont>
      <p:font typeface="Now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88"/>
      </p:cViewPr>
      <p:guideLst>
        <p:guide orient="horz" pos="6480"/>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D2138-C450-4D74-BAEF-06A433555F4D}" type="datetimeFigureOut">
              <a:rPr lang="en-IN" smtClean="0"/>
              <a:t>22-03-2024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E351E-B574-45CA-9E19-6EED6DB1335A}" type="slidenum">
              <a:rPr lang="en-IN" smtClean="0"/>
              <a:t>‹#›</a:t>
            </a:fld>
            <a:endParaRPr lang="en-IN"/>
          </a:p>
        </p:txBody>
      </p:sp>
    </p:spTree>
    <p:extLst>
      <p:ext uri="{BB962C8B-B14F-4D97-AF65-F5344CB8AC3E}">
        <p14:creationId xmlns:p14="http://schemas.microsoft.com/office/powerpoint/2010/main" val="2994477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51E-B574-45CA-9E19-6EED6DB1335A}" type="slidenum">
              <a:rPr lang="en-IN" smtClean="0"/>
              <a:t>19</a:t>
            </a:fld>
            <a:endParaRPr lang="en-IN"/>
          </a:p>
        </p:txBody>
      </p:sp>
    </p:spTree>
    <p:extLst>
      <p:ext uri="{BB962C8B-B14F-4D97-AF65-F5344CB8AC3E}">
        <p14:creationId xmlns:p14="http://schemas.microsoft.com/office/powerpoint/2010/main" val="82486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51E-B574-45CA-9E19-6EED6DB1335A}" type="slidenum">
              <a:rPr lang="en-IN" smtClean="0"/>
              <a:t>20</a:t>
            </a:fld>
            <a:endParaRPr lang="en-IN"/>
          </a:p>
        </p:txBody>
      </p:sp>
    </p:spTree>
    <p:extLst>
      <p:ext uri="{BB962C8B-B14F-4D97-AF65-F5344CB8AC3E}">
        <p14:creationId xmlns:p14="http://schemas.microsoft.com/office/powerpoint/2010/main" val="18335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2E351E-B574-45CA-9E19-6EED6DB1335A}" type="slidenum">
              <a:rPr lang="en-IN" smtClean="0"/>
              <a:t>21</a:t>
            </a:fld>
            <a:endParaRPr lang="en-IN"/>
          </a:p>
        </p:txBody>
      </p:sp>
    </p:spTree>
    <p:extLst>
      <p:ext uri="{BB962C8B-B14F-4D97-AF65-F5344CB8AC3E}">
        <p14:creationId xmlns:p14="http://schemas.microsoft.com/office/powerpoint/2010/main" val="323548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4.sv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34.svg"/><Relationship Id="rId7" Type="http://schemas.openxmlformats.org/officeDocument/2006/relationships/image" Target="../media/image62.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65.svg"/><Relationship Id="rId4" Type="http://schemas.openxmlformats.org/officeDocument/2006/relationships/image" Target="../media/image32.jpeg"/><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38296" y="4100704"/>
            <a:ext cx="11958151" cy="2037819"/>
            <a:chOff x="0" y="-28575"/>
            <a:chExt cx="3149472" cy="536710"/>
          </a:xfrm>
        </p:grpSpPr>
        <p:sp>
          <p:nvSpPr>
            <p:cNvPr id="3" name="Freeform 3"/>
            <p:cNvSpPr/>
            <p:nvPr/>
          </p:nvSpPr>
          <p:spPr>
            <a:xfrm>
              <a:off x="0" y="-17017"/>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12765" b="-12765"/>
              </a:stretch>
            </a:blipFill>
          </p:spPr>
        </p:sp>
      </p:grpSp>
      <p:sp>
        <p:nvSpPr>
          <p:cNvPr id="8" name="TextBox 8"/>
          <p:cNvSpPr txBox="1"/>
          <p:nvPr/>
        </p:nvSpPr>
        <p:spPr>
          <a:xfrm>
            <a:off x="3704763" y="6531645"/>
            <a:ext cx="7913921" cy="557632"/>
          </a:xfrm>
          <a:prstGeom prst="rect">
            <a:avLst/>
          </a:prstGeom>
        </p:spPr>
        <p:txBody>
          <a:bodyPr lIns="0" tIns="0" rIns="0" bIns="0" rtlCol="0" anchor="t">
            <a:spAutoFit/>
          </a:bodyPr>
          <a:lstStyle/>
          <a:p>
            <a:pPr marL="0" lvl="0" indent="0" algn="l">
              <a:lnSpc>
                <a:spcPts val="4465"/>
              </a:lnSpc>
              <a:spcBef>
                <a:spcPct val="0"/>
              </a:spcBef>
            </a:pPr>
            <a:r>
              <a:rPr lang="en-US" sz="3630">
                <a:solidFill>
                  <a:srgbClr val="56AEFF"/>
                </a:solidFill>
                <a:latin typeface="DM Serif Display"/>
              </a:rPr>
              <a:t>Presented by: Raj Kadam</a:t>
            </a:r>
          </a:p>
        </p:txBody>
      </p:sp>
      <p:sp>
        <p:nvSpPr>
          <p:cNvPr id="9" name="TextBox 9"/>
          <p:cNvSpPr txBox="1"/>
          <p:nvPr/>
        </p:nvSpPr>
        <p:spPr>
          <a:xfrm>
            <a:off x="0" y="2083524"/>
            <a:ext cx="11918503" cy="2597326"/>
          </a:xfrm>
          <a:prstGeom prst="rect">
            <a:avLst/>
          </a:prstGeom>
        </p:spPr>
        <p:txBody>
          <a:bodyPr lIns="0" tIns="0" rIns="0" bIns="0" rtlCol="0" anchor="t">
            <a:spAutoFit/>
          </a:bodyPr>
          <a:lstStyle/>
          <a:p>
            <a:pPr algn="ctr">
              <a:lnSpc>
                <a:spcPts val="10167"/>
              </a:lnSpc>
            </a:pPr>
            <a:r>
              <a:rPr lang="en-US" sz="8473">
                <a:solidFill>
                  <a:srgbClr val="FFFBFB"/>
                </a:solidFill>
                <a:latin typeface="Now Bold"/>
              </a:rPr>
              <a:t>TELECOM CUSTOMER CHURN </a:t>
            </a:r>
          </a:p>
        </p:txBody>
      </p:sp>
      <p:sp>
        <p:nvSpPr>
          <p:cNvPr id="10" name="Freeform 10"/>
          <p:cNvSpPr/>
          <p:nvPr/>
        </p:nvSpPr>
        <p:spPr>
          <a:xfrm>
            <a:off x="1028700" y="655517"/>
            <a:ext cx="846187" cy="981086"/>
          </a:xfrm>
          <a:custGeom>
            <a:avLst/>
            <a:gdLst/>
            <a:ahLst/>
            <a:cxnLst/>
            <a:rect l="l" t="t" r="r" b="b"/>
            <a:pathLst>
              <a:path w="846187" h="981086">
                <a:moveTo>
                  <a:pt x="0" y="0"/>
                </a:moveTo>
                <a:lnTo>
                  <a:pt x="846187" y="0"/>
                </a:lnTo>
                <a:lnTo>
                  <a:pt x="846187"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704763" y="5119614"/>
            <a:ext cx="9659937" cy="1241537"/>
          </a:xfrm>
          <a:prstGeom prst="rect">
            <a:avLst/>
          </a:prstGeom>
        </p:spPr>
        <p:txBody>
          <a:bodyPr lIns="0" tIns="0" rIns="0" bIns="0" rtlCol="0" anchor="t">
            <a:spAutoFit/>
          </a:bodyPr>
          <a:lstStyle/>
          <a:p>
            <a:pPr>
              <a:lnSpc>
                <a:spcPts val="9728"/>
              </a:lnSpc>
            </a:pPr>
            <a:r>
              <a:rPr lang="en-US" sz="8107">
                <a:solidFill>
                  <a:srgbClr val="56AEFF"/>
                </a:solidFill>
                <a:latin typeface="Now Bold"/>
              </a:rPr>
              <a:t>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4" name="Rectangle 3">
            <a:extLst>
              <a:ext uri="{FF2B5EF4-FFF2-40B4-BE49-F238E27FC236}">
                <a16:creationId xmlns:a16="http://schemas.microsoft.com/office/drawing/2014/main" id="{312F2281-187D-D01F-51DC-EEC9EC2FDDFA}"/>
              </a:ext>
            </a:extLst>
          </p:cNvPr>
          <p:cNvSpPr/>
          <p:nvPr/>
        </p:nvSpPr>
        <p:spPr>
          <a:xfrm>
            <a:off x="1219200" y="723900"/>
            <a:ext cx="16916400" cy="1143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effectLst/>
                <a:latin typeface="Now Bold" panose="020B0604020202020204" charset="0"/>
              </a:rPr>
              <a:t>Analysis by age impact the types of services customers subscribe to :</a:t>
            </a:r>
            <a:endParaRPr lang="en-US" sz="4000" b="0" dirty="0">
              <a:solidFill>
                <a:schemeClr val="bg1"/>
              </a:solidFill>
              <a:effectLst/>
              <a:latin typeface="Now Bold" panose="020B0604020202020204" charset="0"/>
            </a:endParaRPr>
          </a:p>
        </p:txBody>
      </p:sp>
      <p:graphicFrame>
        <p:nvGraphicFramePr>
          <p:cNvPr id="5" name="Table 4">
            <a:extLst>
              <a:ext uri="{FF2B5EF4-FFF2-40B4-BE49-F238E27FC236}">
                <a16:creationId xmlns:a16="http://schemas.microsoft.com/office/drawing/2014/main" id="{B83BBD9C-340A-29A1-8601-F9655F62470D}"/>
              </a:ext>
            </a:extLst>
          </p:cNvPr>
          <p:cNvGraphicFramePr>
            <a:graphicFrameLocks noGrp="1"/>
          </p:cNvGraphicFramePr>
          <p:nvPr>
            <p:extLst>
              <p:ext uri="{D42A27DB-BD31-4B8C-83A1-F6EECF244321}">
                <p14:modId xmlns:p14="http://schemas.microsoft.com/office/powerpoint/2010/main" val="806054880"/>
              </p:ext>
            </p:extLst>
          </p:nvPr>
        </p:nvGraphicFramePr>
        <p:xfrm>
          <a:off x="1823358" y="2019300"/>
          <a:ext cx="5415642" cy="5223510"/>
        </p:xfrm>
        <a:graphic>
          <a:graphicData uri="http://schemas.openxmlformats.org/drawingml/2006/table">
            <a:tbl>
              <a:tblPr bandRow="1">
                <a:tableStyleId>{5C22544A-7EE6-4342-B048-85BDC9FD1C3A}</a:tableStyleId>
              </a:tblPr>
              <a:tblGrid>
                <a:gridCol w="1805214">
                  <a:extLst>
                    <a:ext uri="{9D8B030D-6E8A-4147-A177-3AD203B41FA5}">
                      <a16:colId xmlns:a16="http://schemas.microsoft.com/office/drawing/2014/main" val="1707192658"/>
                    </a:ext>
                  </a:extLst>
                </a:gridCol>
                <a:gridCol w="1805214">
                  <a:extLst>
                    <a:ext uri="{9D8B030D-6E8A-4147-A177-3AD203B41FA5}">
                      <a16:colId xmlns:a16="http://schemas.microsoft.com/office/drawing/2014/main" val="508752522"/>
                    </a:ext>
                  </a:extLst>
                </a:gridCol>
                <a:gridCol w="1805214">
                  <a:extLst>
                    <a:ext uri="{9D8B030D-6E8A-4147-A177-3AD203B41FA5}">
                      <a16:colId xmlns:a16="http://schemas.microsoft.com/office/drawing/2014/main" val="465742005"/>
                    </a:ext>
                  </a:extLst>
                </a:gridCol>
              </a:tblGrid>
              <a:tr h="485775">
                <a:tc rowSpan="5">
                  <a:txBody>
                    <a:bodyPr/>
                    <a:lstStyle/>
                    <a:p>
                      <a:pPr algn="ctr"/>
                      <a:r>
                        <a:rPr lang="en-US" sz="2400" dirty="0">
                          <a:latin typeface="Arial" panose="020B0604020202020204" pitchFamily="34" charset="0"/>
                          <a:cs typeface="Arial" panose="020B0604020202020204" pitchFamily="34" charset="0"/>
                        </a:rPr>
                        <a:t>Adult</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A</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281</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97963528"/>
                  </a:ext>
                </a:extLst>
              </a:tr>
              <a:tr h="485775">
                <a:tc vMerge="1">
                  <a:txBody>
                    <a:bodyPr/>
                    <a:lstStyle/>
                    <a:p>
                      <a:pPr algn="ct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B</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solidFill>
                            <a:schemeClr val="tx1"/>
                          </a:solidFill>
                          <a:latin typeface="Arial" panose="020B0604020202020204" pitchFamily="34" charset="0"/>
                          <a:cs typeface="Arial" panose="020B0604020202020204" pitchFamily="34" charset="0"/>
                        </a:rPr>
                        <a:t>479</a:t>
                      </a:r>
                      <a:endParaRPr lang="en-IN" sz="2400" dirty="0">
                        <a:solidFill>
                          <a:schemeClr val="tx1"/>
                        </a:solidFill>
                        <a:latin typeface="Arial" panose="020B0604020202020204" pitchFamily="34" charset="0"/>
                        <a:cs typeface="Arial" panose="020B0604020202020204" pitchFamily="34" charset="0"/>
                      </a:endParaRPr>
                    </a:p>
                  </a:txBody>
                  <a:tcPr>
                    <a:solidFill>
                      <a:srgbClr val="00B050"/>
                    </a:solidFill>
                  </a:tcPr>
                </a:tc>
                <a:extLst>
                  <a:ext uri="{0D108BD9-81ED-4DB2-BD59-A6C34878D82A}">
                    <a16:rowId xmlns:a16="http://schemas.microsoft.com/office/drawing/2014/main" val="660648247"/>
                  </a:ext>
                </a:extLst>
              </a:tr>
              <a:tr h="485775">
                <a:tc vMerge="1">
                  <a:txBody>
                    <a:bodyPr/>
                    <a:lstStyle/>
                    <a:p>
                      <a:pPr algn="ct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C</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190</a:t>
                      </a:r>
                      <a:endParaRPr lang="en-IN" sz="2400" dirty="0">
                        <a:latin typeface="Arial" panose="020B0604020202020204" pitchFamily="34" charset="0"/>
                        <a:cs typeface="Arial" panose="020B0604020202020204" pitchFamily="34" charset="0"/>
                      </a:endParaRPr>
                    </a:p>
                  </a:txBody>
                  <a:tcPr>
                    <a:solidFill>
                      <a:srgbClr val="FF0000"/>
                    </a:solidFill>
                  </a:tcPr>
                </a:tc>
                <a:extLst>
                  <a:ext uri="{0D108BD9-81ED-4DB2-BD59-A6C34878D82A}">
                    <a16:rowId xmlns:a16="http://schemas.microsoft.com/office/drawing/2014/main" val="3296019875"/>
                  </a:ext>
                </a:extLst>
              </a:tr>
              <a:tr h="485775">
                <a:tc vMerge="1">
                  <a:txBody>
                    <a:bodyPr/>
                    <a:lstStyle/>
                    <a:p>
                      <a:pPr algn="ct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D</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360</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51093907"/>
                  </a:ext>
                </a:extLst>
              </a:tr>
              <a:tr h="485775">
                <a:tc vMerge="1">
                  <a:txBody>
                    <a:bodyPr/>
                    <a:lstStyle/>
                    <a:p>
                      <a:pPr algn="ct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E</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455</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98918512"/>
                  </a:ext>
                </a:extLst>
              </a:tr>
              <a:tr h="485775">
                <a:tc rowSpan="3">
                  <a:txBody>
                    <a:bodyPr/>
                    <a:lstStyle/>
                    <a:p>
                      <a:pPr algn="ctr"/>
                      <a:r>
                        <a:rPr lang="en-US" sz="2400" dirty="0">
                          <a:latin typeface="Arial" panose="020B0604020202020204" pitchFamily="34" charset="0"/>
                          <a:cs typeface="Arial" panose="020B0604020202020204" pitchFamily="34" charset="0"/>
                        </a:rPr>
                        <a:t>Old</a:t>
                      </a:r>
                      <a:endParaRPr lang="en-IN" sz="2400" dirty="0">
                        <a:latin typeface="Arial" panose="020B0604020202020204" pitchFamily="34" charset="0"/>
                        <a:cs typeface="Arial" panose="020B0604020202020204" pitchFamily="34" charset="0"/>
                      </a:endParaRPr>
                    </a:p>
                    <a:p>
                      <a:pPr algn="ctr"/>
                      <a:endParaRPr lang="en-IN" sz="2400"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pPr algn="ctr"/>
                      <a:r>
                        <a:rPr lang="en-US" sz="2400" dirty="0">
                          <a:latin typeface="Arial" panose="020B0604020202020204" pitchFamily="34" charset="0"/>
                          <a:cs typeface="Arial" panose="020B0604020202020204" pitchFamily="34" charset="0"/>
                        </a:rPr>
                        <a:t>Offer A</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119</a:t>
                      </a:r>
                      <a:endParaRPr lang="en-IN" sz="2400" dirty="0">
                        <a:latin typeface="Arial" panose="020B0604020202020204" pitchFamily="34" charset="0"/>
                        <a:cs typeface="Arial" panose="020B0604020202020204" pitchFamily="34" charset="0"/>
                      </a:endParaRPr>
                    </a:p>
                  </a:txBody>
                  <a:tcPr>
                    <a:solidFill>
                      <a:srgbClr val="FF0000"/>
                    </a:solidFill>
                  </a:tcPr>
                </a:tc>
                <a:extLst>
                  <a:ext uri="{0D108BD9-81ED-4DB2-BD59-A6C34878D82A}">
                    <a16:rowId xmlns:a16="http://schemas.microsoft.com/office/drawing/2014/main" val="2247054921"/>
                  </a:ext>
                </a:extLst>
              </a:tr>
              <a:tr h="514350">
                <a:tc vMerge="1">
                  <a:txBody>
                    <a:bodyPr/>
                    <a:lstStyle/>
                    <a:p>
                      <a:pPr algn="ctr"/>
                      <a:endParaRPr lang="en-IN" sz="2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Offer B</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183</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7068083"/>
                  </a:ext>
                </a:extLst>
              </a:tr>
              <a:tr h="485775">
                <a:tc vMerge="1">
                  <a:txBody>
                    <a:bodyPr/>
                    <a:lstStyle/>
                    <a:p>
                      <a:pPr algn="ct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C</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139</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60463925"/>
                  </a:ext>
                </a:extLst>
              </a:tr>
              <a:tr h="485775">
                <a:tc>
                  <a:txBody>
                    <a:bodyPr/>
                    <a:lstStyle/>
                    <a:p>
                      <a:pPr algn="ctr"/>
                      <a:endParaRPr lang="en-IN" sz="2400" dirty="0">
                        <a:solidFill>
                          <a:schemeClr val="tx1"/>
                        </a:solidFill>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Offer </a:t>
                      </a:r>
                      <a:r>
                        <a:rPr lang="en-US" sz="2400" dirty="0" err="1">
                          <a:solidFill>
                            <a:schemeClr val="tx1"/>
                          </a:solidFill>
                          <a:latin typeface="Arial" panose="020B0604020202020204" pitchFamily="34" charset="0"/>
                          <a:cs typeface="Arial" panose="020B0604020202020204" pitchFamily="34" charset="0"/>
                        </a:rPr>
                        <a:t>DOfeer</a:t>
                      </a:r>
                      <a:endParaRPr lang="en-IN" sz="2400" dirty="0">
                        <a:solidFill>
                          <a:schemeClr val="tx1"/>
                        </a:solidFill>
                        <a:latin typeface="Arial" panose="020B0604020202020204" pitchFamily="34" charset="0"/>
                        <a:cs typeface="Arial" panose="020B0604020202020204" pitchFamily="34" charset="0"/>
                      </a:endParaRPr>
                    </a:p>
                  </a:txBody>
                  <a:tcPr/>
                </a:tc>
                <a:tc>
                  <a:txBody>
                    <a:bodyPr/>
                    <a:lstStyle/>
                    <a:p>
                      <a:pPr algn="ctr"/>
                      <a:endParaRPr lang="en-IN" sz="2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76086359"/>
                  </a:ext>
                </a:extLst>
              </a:tr>
              <a:tr h="485775">
                <a:tc>
                  <a:txBody>
                    <a:bodyPr/>
                    <a:lstStyle/>
                    <a:p>
                      <a:pPr algn="ctr"/>
                      <a:r>
                        <a:rPr lang="en-US" sz="2400" dirty="0">
                          <a:solidFill>
                            <a:schemeClr val="tx1"/>
                          </a:solidFill>
                          <a:latin typeface="Arial" panose="020B0604020202020204" pitchFamily="34" charset="0"/>
                          <a:cs typeface="Arial" panose="020B0604020202020204" pitchFamily="34" charset="0"/>
                        </a:rPr>
                        <a:t>Old</a:t>
                      </a:r>
                      <a:endParaRPr lang="en-IN" sz="2400" dirty="0">
                        <a:solidFill>
                          <a:schemeClr val="tx1"/>
                        </a:solidFill>
                        <a:latin typeface="Arial" panose="020B0604020202020204" pitchFamily="34" charset="0"/>
                        <a:cs typeface="Arial" panose="020B0604020202020204" pitchFamily="34" charset="0"/>
                      </a:endParaRPr>
                    </a:p>
                  </a:txBody>
                  <a:tcPr/>
                </a:tc>
                <a:tc>
                  <a:txBody>
                    <a:bodyPr/>
                    <a:lstStyle/>
                    <a:p>
                      <a:pPr algn="ctr"/>
                      <a:endParaRPr lang="en-IN" sz="2400" dirty="0">
                        <a:solidFill>
                          <a:schemeClr val="tx1"/>
                        </a:solidFill>
                        <a:latin typeface="Arial" panose="020B0604020202020204" pitchFamily="34" charset="0"/>
                        <a:cs typeface="Arial" panose="020B0604020202020204" pitchFamily="34" charset="0"/>
                      </a:endParaRPr>
                    </a:p>
                  </a:txBody>
                  <a:tcPr/>
                </a:tc>
                <a:tc>
                  <a:txBody>
                    <a:bodyPr/>
                    <a:lstStyle/>
                    <a:p>
                      <a:pPr algn="ctr"/>
                      <a:endParaRPr lang="en-IN" sz="2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99094479"/>
                  </a:ext>
                </a:extLst>
              </a:tr>
            </a:tbl>
          </a:graphicData>
        </a:graphic>
      </p:graphicFrame>
      <p:graphicFrame>
        <p:nvGraphicFramePr>
          <p:cNvPr id="6" name="Table 5">
            <a:extLst>
              <a:ext uri="{FF2B5EF4-FFF2-40B4-BE49-F238E27FC236}">
                <a16:creationId xmlns:a16="http://schemas.microsoft.com/office/drawing/2014/main" id="{35D74A9F-5E01-3AA7-2EC1-9EA107FD8D99}"/>
              </a:ext>
            </a:extLst>
          </p:cNvPr>
          <p:cNvGraphicFramePr>
            <a:graphicFrameLocks noGrp="1"/>
          </p:cNvGraphicFramePr>
          <p:nvPr>
            <p:extLst>
              <p:ext uri="{D42A27DB-BD31-4B8C-83A1-F6EECF244321}">
                <p14:modId xmlns:p14="http://schemas.microsoft.com/office/powerpoint/2010/main" val="3004267876"/>
              </p:ext>
            </p:extLst>
          </p:nvPr>
        </p:nvGraphicFramePr>
        <p:xfrm>
          <a:off x="1823358" y="5905500"/>
          <a:ext cx="5415642" cy="3439247"/>
        </p:xfrm>
        <a:graphic>
          <a:graphicData uri="http://schemas.openxmlformats.org/drawingml/2006/table">
            <a:tbl>
              <a:tblPr bandRow="1">
                <a:tableStyleId>{5C22544A-7EE6-4342-B048-85BDC9FD1C3A}</a:tableStyleId>
              </a:tblPr>
              <a:tblGrid>
                <a:gridCol w="1805214">
                  <a:extLst>
                    <a:ext uri="{9D8B030D-6E8A-4147-A177-3AD203B41FA5}">
                      <a16:colId xmlns:a16="http://schemas.microsoft.com/office/drawing/2014/main" val="207064721"/>
                    </a:ext>
                  </a:extLst>
                </a:gridCol>
                <a:gridCol w="1805214">
                  <a:extLst>
                    <a:ext uri="{9D8B030D-6E8A-4147-A177-3AD203B41FA5}">
                      <a16:colId xmlns:a16="http://schemas.microsoft.com/office/drawing/2014/main" val="2756860648"/>
                    </a:ext>
                  </a:extLst>
                </a:gridCol>
                <a:gridCol w="1805214">
                  <a:extLst>
                    <a:ext uri="{9D8B030D-6E8A-4147-A177-3AD203B41FA5}">
                      <a16:colId xmlns:a16="http://schemas.microsoft.com/office/drawing/2014/main" val="1317589118"/>
                    </a:ext>
                  </a:extLst>
                </a:gridCol>
              </a:tblGrid>
              <a:tr h="491321">
                <a:tc rowSpan="2">
                  <a:txBody>
                    <a:bodyPr/>
                    <a:lstStyle/>
                    <a:p>
                      <a:pPr algn="ct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D</a:t>
                      </a:r>
                      <a:endParaRPr lang="en-IN" sz="2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121</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63663427"/>
                  </a:ext>
                </a:extLst>
              </a:tr>
              <a:tr h="491321">
                <a:tc vMerge="1">
                  <a:txBody>
                    <a:bodyPr/>
                    <a:lstStyle/>
                    <a:p>
                      <a:pPr algn="ct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E</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190</a:t>
                      </a:r>
                      <a:endParaRPr lang="en-IN" sz="2400" dirty="0">
                        <a:latin typeface="Arial" panose="020B0604020202020204" pitchFamily="34" charset="0"/>
                        <a:cs typeface="Arial" panose="020B0604020202020204" pitchFamily="34" charset="0"/>
                      </a:endParaRPr>
                    </a:p>
                  </a:txBody>
                  <a:tcPr>
                    <a:solidFill>
                      <a:srgbClr val="00B050"/>
                    </a:solidFill>
                  </a:tcPr>
                </a:tc>
                <a:extLst>
                  <a:ext uri="{0D108BD9-81ED-4DB2-BD59-A6C34878D82A}">
                    <a16:rowId xmlns:a16="http://schemas.microsoft.com/office/drawing/2014/main" val="3124637181"/>
                  </a:ext>
                </a:extLst>
              </a:tr>
              <a:tr h="491321">
                <a:tc rowSpan="5">
                  <a:txBody>
                    <a:bodyPr/>
                    <a:lstStyle/>
                    <a:p>
                      <a:pPr algn="ctr"/>
                      <a:r>
                        <a:rPr lang="en-US" sz="2400" dirty="0">
                          <a:latin typeface="Arial" panose="020B0604020202020204" pitchFamily="34" charset="0"/>
                          <a:cs typeface="Arial" panose="020B0604020202020204" pitchFamily="34" charset="0"/>
                        </a:rPr>
                        <a:t>Young</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A</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120</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42589962"/>
                  </a:ext>
                </a:extLst>
              </a:tr>
              <a:tr h="491321">
                <a:tc vMerge="1">
                  <a:txBody>
                    <a:bodyPr/>
                    <a:lstStyle/>
                    <a:p>
                      <a:pPr algn="ctr"/>
                      <a:endParaRPr lang="en-IN" sz="24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Offer B</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162</a:t>
                      </a:r>
                      <a:endParaRPr lang="en-IN" sz="2400" dirty="0">
                        <a:latin typeface="Arial" panose="020B0604020202020204" pitchFamily="34" charset="0"/>
                        <a:cs typeface="Arial" panose="020B0604020202020204" pitchFamily="34" charset="0"/>
                      </a:endParaRPr>
                    </a:p>
                  </a:txBody>
                  <a:tcPr>
                    <a:solidFill>
                      <a:srgbClr val="00B050"/>
                    </a:solidFill>
                  </a:tcPr>
                </a:tc>
                <a:extLst>
                  <a:ext uri="{0D108BD9-81ED-4DB2-BD59-A6C34878D82A}">
                    <a16:rowId xmlns:a16="http://schemas.microsoft.com/office/drawing/2014/main" val="1587638523"/>
                  </a:ext>
                </a:extLst>
              </a:tr>
              <a:tr h="49132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C</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86</a:t>
                      </a:r>
                      <a:endParaRPr lang="en-IN" sz="2400" dirty="0">
                        <a:latin typeface="Arial" panose="020B0604020202020204" pitchFamily="34" charset="0"/>
                        <a:cs typeface="Arial" panose="020B0604020202020204" pitchFamily="34" charset="0"/>
                      </a:endParaRPr>
                    </a:p>
                  </a:txBody>
                  <a:tcPr>
                    <a:solidFill>
                      <a:srgbClr val="FF0000"/>
                    </a:solidFill>
                  </a:tcPr>
                </a:tc>
                <a:extLst>
                  <a:ext uri="{0D108BD9-81ED-4DB2-BD59-A6C34878D82A}">
                    <a16:rowId xmlns:a16="http://schemas.microsoft.com/office/drawing/2014/main" val="1725752827"/>
                  </a:ext>
                </a:extLst>
              </a:tr>
              <a:tr h="49132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D</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121</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7291420"/>
                  </a:ext>
                </a:extLst>
              </a:tr>
              <a:tr h="49132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Offer E</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160</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30297800"/>
                  </a:ext>
                </a:extLst>
              </a:tr>
            </a:tbl>
          </a:graphicData>
        </a:graphic>
      </p:graphicFrame>
      <p:sp>
        <p:nvSpPr>
          <p:cNvPr id="7" name="Rectangle 6">
            <a:extLst>
              <a:ext uri="{FF2B5EF4-FFF2-40B4-BE49-F238E27FC236}">
                <a16:creationId xmlns:a16="http://schemas.microsoft.com/office/drawing/2014/main" id="{4BF9908A-C4EF-834D-F972-B38A765F84F7}"/>
              </a:ext>
            </a:extLst>
          </p:cNvPr>
          <p:cNvSpPr/>
          <p:nvPr/>
        </p:nvSpPr>
        <p:spPr>
          <a:xfrm>
            <a:off x="7696200" y="3587214"/>
            <a:ext cx="10439400" cy="36576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0" dirty="0">
                <a:solidFill>
                  <a:schemeClr val="bg1"/>
                </a:solidFill>
                <a:effectLst/>
                <a:latin typeface="Arial" panose="020B0604020202020204" pitchFamily="34" charset="0"/>
                <a:cs typeface="Arial" panose="020B0604020202020204" pitchFamily="34" charset="0"/>
              </a:rPr>
              <a:t>The Adult age group  offer B has subscribed by 479 customer, and the Old age group offer E has subscribed by 190 person, also Young age group offer B subscribed by 162 customer , but offer c is good impact on Adult &amp; Young age group and also offer A not impact on the Old age group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0A90E485-C0F8-057F-8975-C15F91BFD44C}"/>
              </a:ext>
            </a:extLst>
          </p:cNvPr>
          <p:cNvGrpSpPr/>
          <p:nvPr/>
        </p:nvGrpSpPr>
        <p:grpSpPr>
          <a:xfrm rot="-10800000">
            <a:off x="192977" y="9258300"/>
            <a:ext cx="18095022" cy="3340578"/>
            <a:chOff x="0" y="0"/>
            <a:chExt cx="17943995" cy="4352506"/>
          </a:xfrm>
        </p:grpSpPr>
        <p:sp>
          <p:nvSpPr>
            <p:cNvPr id="13" name="Freeform 3">
              <a:extLst>
                <a:ext uri="{FF2B5EF4-FFF2-40B4-BE49-F238E27FC236}">
                  <a16:creationId xmlns:a16="http://schemas.microsoft.com/office/drawing/2014/main" id="{5791C197-1679-8BAD-93E9-49647D530161}"/>
                </a:ext>
              </a:extLst>
            </p:cNvPr>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4">
              <a:extLst>
                <a:ext uri="{FF2B5EF4-FFF2-40B4-BE49-F238E27FC236}">
                  <a16:creationId xmlns:a16="http://schemas.microsoft.com/office/drawing/2014/main" id="{76FDFE2E-6DE1-347F-C750-1F3C06B3B5FB}"/>
                </a:ext>
              </a:extLst>
            </p:cNvPr>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5" name="Freeform 5">
              <a:extLst>
                <a:ext uri="{FF2B5EF4-FFF2-40B4-BE49-F238E27FC236}">
                  <a16:creationId xmlns:a16="http://schemas.microsoft.com/office/drawing/2014/main" id="{823AC3E5-983C-31BF-CFE1-A143A4F41AC9}"/>
                </a:ext>
              </a:extLst>
            </p:cNvPr>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6">
              <a:extLst>
                <a:ext uri="{FF2B5EF4-FFF2-40B4-BE49-F238E27FC236}">
                  <a16:creationId xmlns:a16="http://schemas.microsoft.com/office/drawing/2014/main" id="{3C8ADBFE-95E3-C572-9F0F-61A852DF00DD}"/>
                </a:ext>
              </a:extLst>
            </p:cNvPr>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pic>
        <p:nvPicPr>
          <p:cNvPr id="7" name="Content Placeholder 6">
            <a:extLst>
              <a:ext uri="{FF2B5EF4-FFF2-40B4-BE49-F238E27FC236}">
                <a16:creationId xmlns:a16="http://schemas.microsoft.com/office/drawing/2014/main" id="{909C80F1-5019-BAFF-8E63-3D455C5DE493}"/>
              </a:ext>
            </a:extLst>
          </p:cNvPr>
          <p:cNvPicPr>
            <a:picLocks noGrp="1" noChangeAspect="1"/>
          </p:cNvPicPr>
          <p:nvPr>
            <p:ph idx="1"/>
          </p:nvPr>
        </p:nvPicPr>
        <p:blipFill>
          <a:blip r:embed="rId4"/>
          <a:stretch>
            <a:fillRect/>
          </a:stretch>
        </p:blipFill>
        <p:spPr>
          <a:xfrm>
            <a:off x="533400" y="1257300"/>
            <a:ext cx="5715000" cy="7467600"/>
          </a:xfrm>
          <a:solidFill>
            <a:schemeClr val="tx2">
              <a:lumMod val="60000"/>
              <a:lumOff val="40000"/>
            </a:schemeClr>
          </a:solidFill>
        </p:spPr>
      </p:pic>
      <p:pic>
        <p:nvPicPr>
          <p:cNvPr id="9" name="Picture 8">
            <a:extLst>
              <a:ext uri="{FF2B5EF4-FFF2-40B4-BE49-F238E27FC236}">
                <a16:creationId xmlns:a16="http://schemas.microsoft.com/office/drawing/2014/main" id="{D82CCB50-D77B-6E44-8C5E-AD6423CD3B63}"/>
              </a:ext>
            </a:extLst>
          </p:cNvPr>
          <p:cNvPicPr>
            <a:picLocks noChangeAspect="1"/>
          </p:cNvPicPr>
          <p:nvPr/>
        </p:nvPicPr>
        <p:blipFill>
          <a:blip r:embed="rId5"/>
          <a:stretch>
            <a:fillRect/>
          </a:stretch>
        </p:blipFill>
        <p:spPr>
          <a:xfrm>
            <a:off x="6324602" y="1257300"/>
            <a:ext cx="5715000" cy="7467600"/>
          </a:xfrm>
          <a:prstGeom prst="rect">
            <a:avLst/>
          </a:prstGeom>
        </p:spPr>
      </p:pic>
      <p:pic>
        <p:nvPicPr>
          <p:cNvPr id="11" name="Picture 10">
            <a:extLst>
              <a:ext uri="{FF2B5EF4-FFF2-40B4-BE49-F238E27FC236}">
                <a16:creationId xmlns:a16="http://schemas.microsoft.com/office/drawing/2014/main" id="{2D833BA7-C508-BB94-F282-DA931E7D26EB}"/>
              </a:ext>
            </a:extLst>
          </p:cNvPr>
          <p:cNvPicPr>
            <a:picLocks noChangeAspect="1"/>
          </p:cNvPicPr>
          <p:nvPr/>
        </p:nvPicPr>
        <p:blipFill>
          <a:blip r:embed="rId6"/>
          <a:stretch>
            <a:fillRect/>
          </a:stretch>
        </p:blipFill>
        <p:spPr>
          <a:xfrm>
            <a:off x="12115804" y="1257300"/>
            <a:ext cx="5715001" cy="7467600"/>
          </a:xfrm>
          <a:prstGeom prst="rect">
            <a:avLst/>
          </a:prstGeom>
        </p:spPr>
      </p:pic>
    </p:spTree>
    <p:extLst>
      <p:ext uri="{BB962C8B-B14F-4D97-AF65-F5344CB8AC3E}">
        <p14:creationId xmlns:p14="http://schemas.microsoft.com/office/powerpoint/2010/main" val="1702210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4523064"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sp>
      <p:sp>
        <p:nvSpPr>
          <p:cNvPr id="4" name="Freeform 4"/>
          <p:cNvSpPr/>
          <p:nvPr/>
        </p:nvSpPr>
        <p:spPr>
          <a:xfrm>
            <a:off x="8601379" y="7231238"/>
            <a:ext cx="8610600" cy="917489"/>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sp>
      <p:grpSp>
        <p:nvGrpSpPr>
          <p:cNvPr id="5" name="Group 5"/>
          <p:cNvGrpSpPr/>
          <p:nvPr/>
        </p:nvGrpSpPr>
        <p:grpSpPr>
          <a:xfrm>
            <a:off x="-713677" y="-1421851"/>
            <a:ext cx="19210521" cy="4453378"/>
            <a:chOff x="0" y="0"/>
            <a:chExt cx="5059561" cy="1172906"/>
          </a:xfrm>
        </p:grpSpPr>
        <p:sp>
          <p:nvSpPr>
            <p:cNvPr id="6" name="Freeform 6"/>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7" name="TextBox 7"/>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8" name="Freeform 8"/>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Rectangle 11">
            <a:extLst>
              <a:ext uri="{FF2B5EF4-FFF2-40B4-BE49-F238E27FC236}">
                <a16:creationId xmlns:a16="http://schemas.microsoft.com/office/drawing/2014/main" id="{887E59CB-F9C1-C89B-07E7-E4B2512FEDA1}"/>
              </a:ext>
            </a:extLst>
          </p:cNvPr>
          <p:cNvSpPr/>
          <p:nvPr/>
        </p:nvSpPr>
        <p:spPr>
          <a:xfrm>
            <a:off x="897447" y="-126585"/>
            <a:ext cx="17234609" cy="22322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rPr>
              <a:t>What is the average monthly long-distance charge for customers, and does it vary by demographic top 10 ?</a:t>
            </a:r>
            <a:endParaRPr lang="en-US" sz="4000" b="0" dirty="0">
              <a:solidFill>
                <a:schemeClr val="bg1"/>
              </a:solidFill>
              <a:effectLst/>
              <a:latin typeface="Now Bold" panose="020B0604020202020204" charset="0"/>
            </a:endParaRPr>
          </a:p>
        </p:txBody>
      </p:sp>
      <p:graphicFrame>
        <p:nvGraphicFramePr>
          <p:cNvPr id="15" name="Table 14">
            <a:extLst>
              <a:ext uri="{FF2B5EF4-FFF2-40B4-BE49-F238E27FC236}">
                <a16:creationId xmlns:a16="http://schemas.microsoft.com/office/drawing/2014/main" id="{4A2C7095-8ADC-00F9-BB32-63B9CE66EA4C}"/>
              </a:ext>
            </a:extLst>
          </p:cNvPr>
          <p:cNvGraphicFramePr>
            <a:graphicFrameLocks noGrp="1"/>
          </p:cNvGraphicFramePr>
          <p:nvPr>
            <p:extLst>
              <p:ext uri="{D42A27DB-BD31-4B8C-83A1-F6EECF244321}">
                <p14:modId xmlns:p14="http://schemas.microsoft.com/office/powerpoint/2010/main" val="264250692"/>
              </p:ext>
            </p:extLst>
          </p:nvPr>
        </p:nvGraphicFramePr>
        <p:xfrm>
          <a:off x="1322201" y="2115906"/>
          <a:ext cx="6004946" cy="7405123"/>
        </p:xfrm>
        <a:graphic>
          <a:graphicData uri="http://schemas.openxmlformats.org/drawingml/2006/table">
            <a:tbl>
              <a:tblPr firstRow="1" bandRow="1">
                <a:tableStyleId>{5C22544A-7EE6-4342-B048-85BDC9FD1C3A}</a:tableStyleId>
              </a:tblPr>
              <a:tblGrid>
                <a:gridCol w="3002473">
                  <a:extLst>
                    <a:ext uri="{9D8B030D-6E8A-4147-A177-3AD203B41FA5}">
                      <a16:colId xmlns:a16="http://schemas.microsoft.com/office/drawing/2014/main" val="3061247433"/>
                    </a:ext>
                  </a:extLst>
                </a:gridCol>
                <a:gridCol w="3002473">
                  <a:extLst>
                    <a:ext uri="{9D8B030D-6E8A-4147-A177-3AD203B41FA5}">
                      <a16:colId xmlns:a16="http://schemas.microsoft.com/office/drawing/2014/main" val="1113049325"/>
                    </a:ext>
                  </a:extLst>
                </a:gridCol>
              </a:tblGrid>
              <a:tr h="673193">
                <a:tc>
                  <a:txBody>
                    <a:bodyPr/>
                    <a:lstStyle/>
                    <a:p>
                      <a:pPr algn="ctr"/>
                      <a:r>
                        <a:rPr lang="en-US" sz="3200" dirty="0">
                          <a:latin typeface="Arial" panose="020B0604020202020204" pitchFamily="34" charset="0"/>
                          <a:cs typeface="Arial" panose="020B0604020202020204" pitchFamily="34" charset="0"/>
                        </a:rPr>
                        <a:t>City</a:t>
                      </a:r>
                      <a:endParaRPr lang="en-IN" sz="3200" dirty="0">
                        <a:latin typeface="Arial" panose="020B0604020202020204" pitchFamily="34" charset="0"/>
                        <a:cs typeface="Arial" panose="020B0604020202020204" pitchFamily="34" charset="0"/>
                      </a:endParaRPr>
                    </a:p>
                  </a:txBody>
                  <a:tcPr/>
                </a:tc>
                <a:tc>
                  <a:txBody>
                    <a:bodyPr/>
                    <a:lstStyle/>
                    <a:p>
                      <a:pPr algn="ctr"/>
                      <a:r>
                        <a:rPr lang="en-US" sz="3200" dirty="0">
                          <a:latin typeface="Arial" panose="020B0604020202020204" pitchFamily="34" charset="0"/>
                          <a:cs typeface="Arial" panose="020B0604020202020204" pitchFamily="34" charset="0"/>
                        </a:rPr>
                        <a:t>Average</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34845976"/>
                  </a:ext>
                </a:extLst>
              </a:tr>
              <a:tr h="673193">
                <a:tc>
                  <a:txBody>
                    <a:bodyPr/>
                    <a:lstStyle/>
                    <a:p>
                      <a:pPr algn="ctr"/>
                      <a:r>
                        <a:rPr lang="en-IN" sz="2800" b="0" i="0" kern="1200" dirty="0" err="1">
                          <a:solidFill>
                            <a:schemeClr val="dk1"/>
                          </a:solidFill>
                          <a:effectLst/>
                          <a:latin typeface="Arial" panose="020B0604020202020204" pitchFamily="34" charset="0"/>
                          <a:ea typeface="+mn-ea"/>
                          <a:cs typeface="Arial" panose="020B0604020202020204" pitchFamily="34" charset="0"/>
                        </a:rPr>
                        <a:t>Laton</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741.66</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1087740"/>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Honeydew</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734.89</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23863855"/>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Lemon Grove</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670.68</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13568132"/>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Arbuckle</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651.99</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6890598"/>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Del Mar</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637.62</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1179111"/>
                  </a:ext>
                </a:extLst>
              </a:tr>
              <a:tr h="673193">
                <a:tc>
                  <a:txBody>
                    <a:bodyPr/>
                    <a:lstStyle/>
                    <a:p>
                      <a:pPr algn="ctr"/>
                      <a:r>
                        <a:rPr lang="en-IN" sz="2800" b="0" i="0" kern="1200" dirty="0" err="1">
                          <a:solidFill>
                            <a:schemeClr val="dk1"/>
                          </a:solidFill>
                          <a:effectLst/>
                          <a:latin typeface="Arial" panose="020B0604020202020204" pitchFamily="34" charset="0"/>
                          <a:ea typeface="+mn-ea"/>
                          <a:cs typeface="Arial" panose="020B0604020202020204" pitchFamily="34" charset="0"/>
                        </a:rPr>
                        <a:t>Orick</a:t>
                      </a:r>
                      <a:r>
                        <a:rPr lang="en-IN" sz="2800" b="0" i="0" kern="1200" dirty="0">
                          <a:solidFill>
                            <a:schemeClr val="dk1"/>
                          </a:solidFill>
                          <a:effectLst/>
                          <a:latin typeface="Arial" panose="020B0604020202020204" pitchFamily="34" charset="0"/>
                          <a:ea typeface="+mn-ea"/>
                          <a:cs typeface="Arial" panose="020B0604020202020204" pitchFamily="34" charset="0"/>
                        </a:rPr>
                        <a:t>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631.10</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4924515"/>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Alamo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626.65</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44422915"/>
                  </a:ext>
                </a:extLst>
              </a:tr>
              <a:tr h="673193">
                <a:tc>
                  <a:txBody>
                    <a:bodyPr/>
                    <a:lstStyle/>
                    <a:p>
                      <a:pPr algn="ctr"/>
                      <a:r>
                        <a:rPr lang="en-IN" sz="2800" b="0" i="0" kern="1200" dirty="0" err="1">
                          <a:solidFill>
                            <a:schemeClr val="dk1"/>
                          </a:solidFill>
                          <a:effectLst/>
                          <a:latin typeface="Arial" panose="020B0604020202020204" pitchFamily="34" charset="0"/>
                          <a:ea typeface="+mn-ea"/>
                          <a:cs typeface="Arial" panose="020B0604020202020204" pitchFamily="34" charset="0"/>
                        </a:rPr>
                        <a:t>Tupman</a:t>
                      </a:r>
                      <a:r>
                        <a:rPr lang="en-IN" sz="2800" b="0" i="0" kern="1200" dirty="0">
                          <a:solidFill>
                            <a:schemeClr val="dk1"/>
                          </a:solidFill>
                          <a:effectLst/>
                          <a:latin typeface="Arial" panose="020B0604020202020204" pitchFamily="34" charset="0"/>
                          <a:ea typeface="+mn-ea"/>
                          <a:cs typeface="Arial" panose="020B0604020202020204" pitchFamily="34" charset="0"/>
                        </a:rPr>
                        <a:t>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623.78</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6375544"/>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Lee Vining</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617.21</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2917716"/>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Kelseyville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608.39</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34982297"/>
                  </a:ext>
                </a:extLst>
              </a:tr>
            </a:tbl>
          </a:graphicData>
        </a:graphic>
      </p:graphicFrame>
      <p:sp>
        <p:nvSpPr>
          <p:cNvPr id="16" name="Rectangle 15">
            <a:extLst>
              <a:ext uri="{FF2B5EF4-FFF2-40B4-BE49-F238E27FC236}">
                <a16:creationId xmlns:a16="http://schemas.microsoft.com/office/drawing/2014/main" id="{847D56EC-012B-91F1-30BB-B06899A74109}"/>
              </a:ext>
            </a:extLst>
          </p:cNvPr>
          <p:cNvSpPr/>
          <p:nvPr/>
        </p:nvSpPr>
        <p:spPr>
          <a:xfrm>
            <a:off x="7620000" y="3702327"/>
            <a:ext cx="10287000" cy="3657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0" dirty="0">
                <a:solidFill>
                  <a:schemeClr val="bg1"/>
                </a:solidFill>
                <a:effectLst/>
                <a:latin typeface="Arial" panose="020B0604020202020204" pitchFamily="34" charset="0"/>
                <a:cs typeface="Arial" panose="020B0604020202020204" pitchFamily="34" charset="0"/>
              </a:rPr>
              <a:t>The Average monthly long distance charge is 249.69 for customer but its vary by demographics City like in the </a:t>
            </a:r>
            <a:r>
              <a:rPr lang="en-US" sz="3200" b="0" dirty="0" err="1">
                <a:solidFill>
                  <a:schemeClr val="bg1"/>
                </a:solidFill>
                <a:effectLst/>
                <a:latin typeface="Arial" panose="020B0604020202020204" pitchFamily="34" charset="0"/>
                <a:cs typeface="Arial" panose="020B0604020202020204" pitchFamily="34" charset="0"/>
              </a:rPr>
              <a:t>Laton</a:t>
            </a:r>
            <a:r>
              <a:rPr lang="en-US" sz="3200" b="0" dirty="0">
                <a:solidFill>
                  <a:schemeClr val="bg1"/>
                </a:solidFill>
                <a:effectLst/>
                <a:latin typeface="Arial" panose="020B0604020202020204" pitchFamily="34" charset="0"/>
                <a:cs typeface="Arial" panose="020B0604020202020204" pitchFamily="34" charset="0"/>
              </a:rPr>
              <a:t> City 741.66 and</a:t>
            </a:r>
          </a:p>
          <a:p>
            <a:r>
              <a:rPr lang="en-US" sz="3200" b="0" dirty="0">
                <a:solidFill>
                  <a:schemeClr val="bg1"/>
                </a:solidFill>
                <a:effectLst/>
                <a:latin typeface="Arial" panose="020B0604020202020204" pitchFamily="34" charset="0"/>
                <a:cs typeface="Arial" panose="020B0604020202020204" pitchFamily="34" charset="0"/>
              </a:rPr>
              <a:t>Honeydew City 734 Total Monthly average long distance charge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055DB5-28B7-A3A1-E2F9-ABB83C7855C8}"/>
              </a:ext>
            </a:extLst>
          </p:cNvPr>
          <p:cNvSpPr/>
          <p:nvPr/>
        </p:nvSpPr>
        <p:spPr>
          <a:xfrm>
            <a:off x="0" y="0"/>
            <a:ext cx="18288000" cy="63627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Content Placeholder 7" descr="Bar chart">
            <a:extLst>
              <a:ext uri="{FF2B5EF4-FFF2-40B4-BE49-F238E27FC236}">
                <a16:creationId xmlns:a16="http://schemas.microsoft.com/office/drawing/2014/main" id="{930ADDCB-B582-D856-C05B-834D6EB3A80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6362700"/>
            <a:ext cx="20574000" cy="6781800"/>
          </a:xfrm>
          <a:solidFill>
            <a:schemeClr val="tx2">
              <a:lumMod val="60000"/>
              <a:lumOff val="40000"/>
            </a:schemeClr>
          </a:solidFill>
        </p:spPr>
      </p:pic>
      <p:grpSp>
        <p:nvGrpSpPr>
          <p:cNvPr id="4" name="Group 8">
            <a:extLst>
              <a:ext uri="{FF2B5EF4-FFF2-40B4-BE49-F238E27FC236}">
                <a16:creationId xmlns:a16="http://schemas.microsoft.com/office/drawing/2014/main" id="{38BC97BF-8FB1-2677-31F0-BAA71AAD2F1D}"/>
              </a:ext>
            </a:extLst>
          </p:cNvPr>
          <p:cNvGrpSpPr/>
          <p:nvPr/>
        </p:nvGrpSpPr>
        <p:grpSpPr>
          <a:xfrm>
            <a:off x="11807534" y="0"/>
            <a:ext cx="6254290" cy="10287000"/>
            <a:chOff x="0" y="0"/>
            <a:chExt cx="3860673" cy="6350000"/>
          </a:xfrm>
        </p:grpSpPr>
        <p:sp>
          <p:nvSpPr>
            <p:cNvPr id="5" name="Freeform 9">
              <a:extLst>
                <a:ext uri="{FF2B5EF4-FFF2-40B4-BE49-F238E27FC236}">
                  <a16:creationId xmlns:a16="http://schemas.microsoft.com/office/drawing/2014/main" id="{70F52F81-AA41-42DA-558A-4F0E368E20A7}"/>
                </a:ext>
              </a:extLst>
            </p:cNvPr>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4"/>
              <a:stretch>
                <a:fillRect l="-73436" r="-73436"/>
              </a:stretch>
            </a:blipFill>
          </p:spPr>
        </p:sp>
      </p:grpSp>
      <p:pic>
        <p:nvPicPr>
          <p:cNvPr id="12" name="Picture 11">
            <a:extLst>
              <a:ext uri="{FF2B5EF4-FFF2-40B4-BE49-F238E27FC236}">
                <a16:creationId xmlns:a16="http://schemas.microsoft.com/office/drawing/2014/main" id="{05F0D63A-2FFF-0B39-070C-DAE993333C2C}"/>
              </a:ext>
            </a:extLst>
          </p:cNvPr>
          <p:cNvPicPr>
            <a:picLocks noChangeAspect="1"/>
          </p:cNvPicPr>
          <p:nvPr/>
        </p:nvPicPr>
        <p:blipFill>
          <a:blip r:embed="rId5"/>
          <a:stretch>
            <a:fillRect/>
          </a:stretch>
        </p:blipFill>
        <p:spPr>
          <a:xfrm>
            <a:off x="914400" y="1033462"/>
            <a:ext cx="16611600" cy="8453438"/>
          </a:xfrm>
          <a:prstGeom prst="rect">
            <a:avLst/>
          </a:prstGeom>
        </p:spPr>
      </p:pic>
    </p:spTree>
    <p:extLst>
      <p:ext uri="{BB962C8B-B14F-4D97-AF65-F5344CB8AC3E}">
        <p14:creationId xmlns:p14="http://schemas.microsoft.com/office/powerpoint/2010/main" val="2290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18068-1FDB-9A8D-90FC-6E5157226511}"/>
              </a:ext>
            </a:extLst>
          </p:cNvPr>
          <p:cNvSpPr/>
          <p:nvPr/>
        </p:nvSpPr>
        <p:spPr>
          <a:xfrm>
            <a:off x="0" y="38100"/>
            <a:ext cx="18288000" cy="10287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5">
            <a:extLst>
              <a:ext uri="{FF2B5EF4-FFF2-40B4-BE49-F238E27FC236}">
                <a16:creationId xmlns:a16="http://schemas.microsoft.com/office/drawing/2014/main" id="{9CC08420-0A19-4F3B-A48B-7512BD548F1C}"/>
              </a:ext>
            </a:extLst>
          </p:cNvPr>
          <p:cNvGrpSpPr/>
          <p:nvPr/>
        </p:nvGrpSpPr>
        <p:grpSpPr>
          <a:xfrm>
            <a:off x="-818099" y="-1638300"/>
            <a:ext cx="19210521" cy="4453378"/>
            <a:chOff x="0" y="0"/>
            <a:chExt cx="5059561" cy="1172906"/>
          </a:xfrm>
        </p:grpSpPr>
        <p:sp>
          <p:nvSpPr>
            <p:cNvPr id="11" name="Freeform 6">
              <a:extLst>
                <a:ext uri="{FF2B5EF4-FFF2-40B4-BE49-F238E27FC236}">
                  <a16:creationId xmlns:a16="http://schemas.microsoft.com/office/drawing/2014/main" id="{5EB63BA1-1639-62BC-4C68-F81A216059FD}"/>
                </a:ext>
              </a:extLst>
            </p:cNvPr>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12" name="TextBox 7">
              <a:extLst>
                <a:ext uri="{FF2B5EF4-FFF2-40B4-BE49-F238E27FC236}">
                  <a16:creationId xmlns:a16="http://schemas.microsoft.com/office/drawing/2014/main" id="{748A8652-44A8-FEC5-4BCC-0BED5C85DC9E}"/>
                </a:ext>
              </a:extLst>
            </p:cNvPr>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grpSp>
        <p:nvGrpSpPr>
          <p:cNvPr id="7" name="Group 2">
            <a:extLst>
              <a:ext uri="{FF2B5EF4-FFF2-40B4-BE49-F238E27FC236}">
                <a16:creationId xmlns:a16="http://schemas.microsoft.com/office/drawing/2014/main" id="{F11FF9C7-5C28-2859-A45F-1FC5CDA743E2}"/>
              </a:ext>
            </a:extLst>
          </p:cNvPr>
          <p:cNvGrpSpPr/>
          <p:nvPr/>
        </p:nvGrpSpPr>
        <p:grpSpPr>
          <a:xfrm rot="-5400000">
            <a:off x="11394437" y="4277614"/>
            <a:ext cx="11958151" cy="2037819"/>
            <a:chOff x="0" y="-28575"/>
            <a:chExt cx="3149472" cy="536710"/>
          </a:xfrm>
        </p:grpSpPr>
        <p:sp>
          <p:nvSpPr>
            <p:cNvPr id="8" name="Freeform 3">
              <a:extLst>
                <a:ext uri="{FF2B5EF4-FFF2-40B4-BE49-F238E27FC236}">
                  <a16:creationId xmlns:a16="http://schemas.microsoft.com/office/drawing/2014/main" id="{CA9B88A3-212B-9075-4C96-E4225A914907}"/>
                </a:ext>
              </a:extLst>
            </p:cNvPr>
            <p:cNvSpPr/>
            <p:nvPr/>
          </p:nvSpPr>
          <p:spPr>
            <a:xfrm>
              <a:off x="0" y="-17017"/>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9" name="TextBox 4">
              <a:extLst>
                <a:ext uri="{FF2B5EF4-FFF2-40B4-BE49-F238E27FC236}">
                  <a16:creationId xmlns:a16="http://schemas.microsoft.com/office/drawing/2014/main" id="{698A3B56-CAEB-B975-91A0-9D6A00710632}"/>
                </a:ext>
              </a:extLst>
            </p:cNvPr>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Rectangle 4">
            <a:extLst>
              <a:ext uri="{FF2B5EF4-FFF2-40B4-BE49-F238E27FC236}">
                <a16:creationId xmlns:a16="http://schemas.microsoft.com/office/drawing/2014/main" id="{3022A8A6-F220-E871-AC87-12D0EE08E3FB}"/>
              </a:ext>
            </a:extLst>
          </p:cNvPr>
          <p:cNvSpPr/>
          <p:nvPr/>
        </p:nvSpPr>
        <p:spPr>
          <a:xfrm>
            <a:off x="723900" y="295953"/>
            <a:ext cx="16840200" cy="152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latin typeface="Now Bold" panose="020B0604020202020204" charset="0"/>
              </a:rPr>
              <a:t>Analysis by the average monthly charge for our customers, and how does it vary by demographic :</a:t>
            </a:r>
            <a:endParaRPr lang="en-IN" sz="4000" dirty="0">
              <a:latin typeface="Now Bold" panose="020B0604020202020204" charset="0"/>
            </a:endParaRPr>
          </a:p>
        </p:txBody>
      </p:sp>
      <p:sp>
        <p:nvSpPr>
          <p:cNvPr id="6" name="Freeform 11">
            <a:extLst>
              <a:ext uri="{FF2B5EF4-FFF2-40B4-BE49-F238E27FC236}">
                <a16:creationId xmlns:a16="http://schemas.microsoft.com/office/drawing/2014/main" id="{D82D635A-3509-BD3B-9E3C-BBE7E5D02CBB}"/>
              </a:ext>
            </a:extLst>
          </p:cNvPr>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3" name="Table 12">
            <a:extLst>
              <a:ext uri="{FF2B5EF4-FFF2-40B4-BE49-F238E27FC236}">
                <a16:creationId xmlns:a16="http://schemas.microsoft.com/office/drawing/2014/main" id="{A51B40E8-2254-4EA1-071B-CF6D9752D0A3}"/>
              </a:ext>
            </a:extLst>
          </p:cNvPr>
          <p:cNvGraphicFramePr>
            <a:graphicFrameLocks noGrp="1"/>
          </p:cNvGraphicFramePr>
          <p:nvPr>
            <p:extLst>
              <p:ext uri="{D42A27DB-BD31-4B8C-83A1-F6EECF244321}">
                <p14:modId xmlns:p14="http://schemas.microsoft.com/office/powerpoint/2010/main" val="4184701824"/>
              </p:ext>
            </p:extLst>
          </p:nvPr>
        </p:nvGraphicFramePr>
        <p:xfrm>
          <a:off x="1322201" y="2115906"/>
          <a:ext cx="6004946" cy="7405123"/>
        </p:xfrm>
        <a:graphic>
          <a:graphicData uri="http://schemas.openxmlformats.org/drawingml/2006/table">
            <a:tbl>
              <a:tblPr firstRow="1" bandRow="1">
                <a:tableStyleId>{5C22544A-7EE6-4342-B048-85BDC9FD1C3A}</a:tableStyleId>
              </a:tblPr>
              <a:tblGrid>
                <a:gridCol w="3002473">
                  <a:extLst>
                    <a:ext uri="{9D8B030D-6E8A-4147-A177-3AD203B41FA5}">
                      <a16:colId xmlns:a16="http://schemas.microsoft.com/office/drawing/2014/main" val="3061247433"/>
                    </a:ext>
                  </a:extLst>
                </a:gridCol>
                <a:gridCol w="3002473">
                  <a:extLst>
                    <a:ext uri="{9D8B030D-6E8A-4147-A177-3AD203B41FA5}">
                      <a16:colId xmlns:a16="http://schemas.microsoft.com/office/drawing/2014/main" val="1113049325"/>
                    </a:ext>
                  </a:extLst>
                </a:gridCol>
              </a:tblGrid>
              <a:tr h="673193">
                <a:tc>
                  <a:txBody>
                    <a:bodyPr/>
                    <a:lstStyle/>
                    <a:p>
                      <a:pPr algn="ctr"/>
                      <a:r>
                        <a:rPr lang="en-US" sz="3200" dirty="0">
                          <a:latin typeface="Arial" panose="020B0604020202020204" pitchFamily="34" charset="0"/>
                          <a:cs typeface="Arial" panose="020B0604020202020204" pitchFamily="34" charset="0"/>
                        </a:rPr>
                        <a:t>City</a:t>
                      </a:r>
                      <a:endParaRPr lang="en-IN" sz="3200" dirty="0">
                        <a:latin typeface="Arial" panose="020B0604020202020204" pitchFamily="34" charset="0"/>
                        <a:cs typeface="Arial" panose="020B0604020202020204" pitchFamily="34" charset="0"/>
                      </a:endParaRPr>
                    </a:p>
                  </a:txBody>
                  <a:tcPr/>
                </a:tc>
                <a:tc>
                  <a:txBody>
                    <a:bodyPr/>
                    <a:lstStyle/>
                    <a:p>
                      <a:pPr algn="ctr"/>
                      <a:r>
                        <a:rPr lang="en-US" sz="3200" dirty="0">
                          <a:latin typeface="Arial" panose="020B0604020202020204" pitchFamily="34" charset="0"/>
                          <a:cs typeface="Arial" panose="020B0604020202020204" pitchFamily="34" charset="0"/>
                        </a:rPr>
                        <a:t>Average</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34845976"/>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Acampo</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103.11</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1087740"/>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Jamul</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102.25</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23863855"/>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Lytle Creek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101.96</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13568132"/>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Venice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101.94</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6890598"/>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Yucaipa</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101.63</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1179111"/>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Meadow Vista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101.46</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4924515"/>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Manchester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100.78</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44422915"/>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Mineral</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100.26</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6375544"/>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King City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100.26</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2917716"/>
                  </a:ext>
                </a:extLst>
              </a:tr>
              <a:tr h="673193">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South Gate</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98.62</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34982297"/>
                  </a:ext>
                </a:extLst>
              </a:tr>
            </a:tbl>
          </a:graphicData>
        </a:graphic>
      </p:graphicFrame>
      <p:sp>
        <p:nvSpPr>
          <p:cNvPr id="14" name="Rectangle 13">
            <a:extLst>
              <a:ext uri="{FF2B5EF4-FFF2-40B4-BE49-F238E27FC236}">
                <a16:creationId xmlns:a16="http://schemas.microsoft.com/office/drawing/2014/main" id="{E73BCF11-93AB-976D-6B6A-F1FD94D50C34}"/>
              </a:ext>
            </a:extLst>
          </p:cNvPr>
          <p:cNvSpPr/>
          <p:nvPr/>
        </p:nvSpPr>
        <p:spPr>
          <a:xfrm>
            <a:off x="7371031" y="2873886"/>
            <a:ext cx="10688369" cy="51652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0" dirty="0">
                <a:solidFill>
                  <a:schemeClr val="bg1"/>
                </a:solidFill>
                <a:effectLst/>
                <a:latin typeface="Arial" panose="020B0604020202020204" pitchFamily="34" charset="0"/>
                <a:cs typeface="Arial" panose="020B0604020202020204" pitchFamily="34" charset="0"/>
              </a:rPr>
              <a:t>The Average monthly charge for our customer is 63.59 and demographic wise Acampo City is highest Average monthly charge and other its vary by demographic shown in the graph. </a:t>
            </a:r>
          </a:p>
        </p:txBody>
      </p:sp>
      <p:sp>
        <p:nvSpPr>
          <p:cNvPr id="15" name="Freeform 4">
            <a:extLst>
              <a:ext uri="{FF2B5EF4-FFF2-40B4-BE49-F238E27FC236}">
                <a16:creationId xmlns:a16="http://schemas.microsoft.com/office/drawing/2014/main" id="{375A5218-4B95-8A7E-57FF-1611864BD01C}"/>
              </a:ext>
            </a:extLst>
          </p:cNvPr>
          <p:cNvSpPr/>
          <p:nvPr/>
        </p:nvSpPr>
        <p:spPr>
          <a:xfrm>
            <a:off x="8601379" y="7231238"/>
            <a:ext cx="8610600" cy="917489"/>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spTree>
    <p:extLst>
      <p:ext uri="{BB962C8B-B14F-4D97-AF65-F5344CB8AC3E}">
        <p14:creationId xmlns:p14="http://schemas.microsoft.com/office/powerpoint/2010/main" val="156802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D671B-D2E8-8AE3-1EF1-4402B23542E4}"/>
              </a:ext>
            </a:extLst>
          </p:cNvPr>
          <p:cNvSpPr/>
          <p:nvPr/>
        </p:nvSpPr>
        <p:spPr>
          <a:xfrm>
            <a:off x="0" y="0"/>
            <a:ext cx="18288000" cy="10287000"/>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1BBF97B-332B-5FF7-81F3-EC5C30934463}"/>
              </a:ext>
            </a:extLst>
          </p:cNvPr>
          <p:cNvPicPr>
            <a:picLocks noChangeAspect="1"/>
          </p:cNvPicPr>
          <p:nvPr/>
        </p:nvPicPr>
        <p:blipFill>
          <a:blip r:embed="rId2"/>
          <a:stretch>
            <a:fillRect/>
          </a:stretch>
        </p:blipFill>
        <p:spPr>
          <a:xfrm>
            <a:off x="914400" y="1028700"/>
            <a:ext cx="16459200" cy="8305799"/>
          </a:xfrm>
          <a:prstGeom prst="rect">
            <a:avLst/>
          </a:prstGeom>
        </p:spPr>
      </p:pic>
    </p:spTree>
    <p:extLst>
      <p:ext uri="{BB962C8B-B14F-4D97-AF65-F5344CB8AC3E}">
        <p14:creationId xmlns:p14="http://schemas.microsoft.com/office/powerpoint/2010/main" val="3935178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838ACC-18F5-6009-30C0-CCB8B53B0A0F}"/>
              </a:ext>
            </a:extLst>
          </p:cNvPr>
          <p:cNvSpPr/>
          <p:nvPr/>
        </p:nvSpPr>
        <p:spPr>
          <a:xfrm>
            <a:off x="0" y="0"/>
            <a:ext cx="18288000" cy="10287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F1F073A-2F88-DD82-E5E3-32DB6FF5F925}"/>
              </a:ext>
            </a:extLst>
          </p:cNvPr>
          <p:cNvSpPr/>
          <p:nvPr/>
        </p:nvSpPr>
        <p:spPr>
          <a:xfrm>
            <a:off x="1066800" y="495300"/>
            <a:ext cx="16459200" cy="2286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rPr>
              <a:t>Analysis the most popular offers among our customer base :</a:t>
            </a:r>
            <a:endParaRPr lang="en-US" sz="4000" b="0" dirty="0">
              <a:solidFill>
                <a:schemeClr val="bg1"/>
              </a:solidFill>
              <a:effectLst/>
              <a:latin typeface="Now Bold" panose="020B0604020202020204" charset="0"/>
            </a:endParaRPr>
          </a:p>
        </p:txBody>
      </p:sp>
      <p:graphicFrame>
        <p:nvGraphicFramePr>
          <p:cNvPr id="4" name="Table 3">
            <a:extLst>
              <a:ext uri="{FF2B5EF4-FFF2-40B4-BE49-F238E27FC236}">
                <a16:creationId xmlns:a16="http://schemas.microsoft.com/office/drawing/2014/main" id="{AA657195-6BC2-59C3-7158-FD5A675FF752}"/>
              </a:ext>
            </a:extLst>
          </p:cNvPr>
          <p:cNvGraphicFramePr>
            <a:graphicFrameLocks noGrp="1"/>
          </p:cNvGraphicFramePr>
          <p:nvPr>
            <p:extLst>
              <p:ext uri="{D42A27DB-BD31-4B8C-83A1-F6EECF244321}">
                <p14:modId xmlns:p14="http://schemas.microsoft.com/office/powerpoint/2010/main" val="816594432"/>
              </p:ext>
            </p:extLst>
          </p:nvPr>
        </p:nvGraphicFramePr>
        <p:xfrm>
          <a:off x="1371600" y="3009900"/>
          <a:ext cx="6096000" cy="51054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36296746"/>
                    </a:ext>
                  </a:extLst>
                </a:gridCol>
                <a:gridCol w="3048000">
                  <a:extLst>
                    <a:ext uri="{9D8B030D-6E8A-4147-A177-3AD203B41FA5}">
                      <a16:colId xmlns:a16="http://schemas.microsoft.com/office/drawing/2014/main" val="3216667173"/>
                    </a:ext>
                  </a:extLst>
                </a:gridCol>
              </a:tblGrid>
              <a:tr h="850900">
                <a:tc>
                  <a:txBody>
                    <a:bodyPr/>
                    <a:lstStyle/>
                    <a:p>
                      <a:pPr algn="ctr"/>
                      <a:r>
                        <a:rPr lang="en-US" sz="3200" dirty="0">
                          <a:latin typeface="Arial" panose="020B0604020202020204" pitchFamily="34" charset="0"/>
                          <a:cs typeface="Arial" panose="020B0604020202020204" pitchFamily="34" charset="0"/>
                        </a:rPr>
                        <a:t>Offer</a:t>
                      </a:r>
                      <a:endParaRPr lang="en-IN" sz="3200" dirty="0">
                        <a:latin typeface="Arial" panose="020B0604020202020204" pitchFamily="34" charset="0"/>
                        <a:cs typeface="Arial" panose="020B0604020202020204" pitchFamily="34" charset="0"/>
                      </a:endParaRPr>
                    </a:p>
                  </a:txBody>
                  <a:tcPr/>
                </a:tc>
                <a:tc>
                  <a:txBody>
                    <a:bodyPr/>
                    <a:lstStyle/>
                    <a:p>
                      <a:pPr algn="ctr"/>
                      <a:r>
                        <a:rPr lang="en-US" sz="3200" dirty="0">
                          <a:latin typeface="Arial" panose="020B0604020202020204" pitchFamily="34" charset="0"/>
                          <a:cs typeface="Arial" panose="020B0604020202020204" pitchFamily="34" charset="0"/>
                        </a:rPr>
                        <a:t>Count</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39505169"/>
                  </a:ext>
                </a:extLst>
              </a:tr>
              <a:tr h="850900">
                <a:tc>
                  <a:txBody>
                    <a:bodyPr/>
                    <a:lstStyle/>
                    <a:p>
                      <a:pPr algn="ctr"/>
                      <a:r>
                        <a:rPr lang="en-US" sz="2800" dirty="0">
                          <a:latin typeface="Arial" panose="020B0604020202020204" pitchFamily="34" charset="0"/>
                          <a:cs typeface="Arial" panose="020B0604020202020204" pitchFamily="34" charset="0"/>
                        </a:rPr>
                        <a:t>Offer A</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520</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5703051"/>
                  </a:ext>
                </a:extLst>
              </a:tr>
              <a:tr h="850900">
                <a:tc>
                  <a:txBody>
                    <a:bodyPr/>
                    <a:lstStyle/>
                    <a:p>
                      <a:pPr algn="ctr"/>
                      <a:r>
                        <a:rPr lang="en-US" sz="2800" dirty="0">
                          <a:latin typeface="Arial" panose="020B0604020202020204" pitchFamily="34" charset="0"/>
                          <a:cs typeface="Arial" panose="020B0604020202020204" pitchFamily="34" charset="0"/>
                        </a:rPr>
                        <a:t>Offer B</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824</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05062029"/>
                  </a:ext>
                </a:extLst>
              </a:tr>
              <a:tr h="850900">
                <a:tc>
                  <a:txBody>
                    <a:bodyPr/>
                    <a:lstStyle/>
                    <a:p>
                      <a:pPr algn="ctr"/>
                      <a:r>
                        <a:rPr lang="en-US" sz="2800" dirty="0">
                          <a:latin typeface="Arial" panose="020B0604020202020204" pitchFamily="34" charset="0"/>
                          <a:cs typeface="Arial" panose="020B0604020202020204" pitchFamily="34" charset="0"/>
                        </a:rPr>
                        <a:t>Offer C</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415</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02737912"/>
                  </a:ext>
                </a:extLst>
              </a:tr>
              <a:tr h="850900">
                <a:tc>
                  <a:txBody>
                    <a:bodyPr/>
                    <a:lstStyle/>
                    <a:p>
                      <a:pPr algn="ctr"/>
                      <a:r>
                        <a:rPr lang="en-US" sz="2800" dirty="0">
                          <a:latin typeface="Arial" panose="020B0604020202020204" pitchFamily="34" charset="0"/>
                          <a:cs typeface="Arial" panose="020B0604020202020204" pitchFamily="34" charset="0"/>
                        </a:rPr>
                        <a:t>Offer D</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602</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10697125"/>
                  </a:ext>
                </a:extLst>
              </a:tr>
              <a:tr h="850900">
                <a:tc>
                  <a:txBody>
                    <a:bodyPr/>
                    <a:lstStyle/>
                    <a:p>
                      <a:pPr algn="ctr"/>
                      <a:r>
                        <a:rPr lang="en-US" sz="2800" dirty="0">
                          <a:latin typeface="Arial" panose="020B0604020202020204" pitchFamily="34" charset="0"/>
                          <a:cs typeface="Arial" panose="020B0604020202020204" pitchFamily="34" charset="0"/>
                        </a:rPr>
                        <a:t>Offer E</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805</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5674018"/>
                  </a:ext>
                </a:extLst>
              </a:tr>
            </a:tbl>
          </a:graphicData>
        </a:graphic>
      </p:graphicFrame>
      <p:sp>
        <p:nvSpPr>
          <p:cNvPr id="5" name="Rectangle 4">
            <a:extLst>
              <a:ext uri="{FF2B5EF4-FFF2-40B4-BE49-F238E27FC236}">
                <a16:creationId xmlns:a16="http://schemas.microsoft.com/office/drawing/2014/main" id="{5102FD4D-AD61-BD9B-69C8-C7F944DA051A}"/>
              </a:ext>
            </a:extLst>
          </p:cNvPr>
          <p:cNvSpPr/>
          <p:nvPr/>
        </p:nvSpPr>
        <p:spPr>
          <a:xfrm>
            <a:off x="7924800" y="4152899"/>
            <a:ext cx="10363200" cy="33528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0" dirty="0">
                <a:solidFill>
                  <a:schemeClr val="bg1"/>
                </a:solidFill>
                <a:effectLst/>
                <a:latin typeface="Arial" panose="020B0604020202020204" pitchFamily="34" charset="0"/>
                <a:cs typeface="Arial" panose="020B0604020202020204" pitchFamily="34" charset="0"/>
              </a:rPr>
              <a:t>Offer B is the most popular offers among the  824 customer base is  and also Offer E has popular in the customer value with 805 customer.</a:t>
            </a:r>
          </a:p>
          <a:p>
            <a:br>
              <a:rPr lang="en-US" sz="3200" b="0" dirty="0">
                <a:solidFill>
                  <a:schemeClr val="bg1"/>
                </a:solidFill>
                <a:effectLst/>
                <a:latin typeface="Arial" panose="020B0604020202020204" pitchFamily="34" charset="0"/>
                <a:cs typeface="Arial" panose="020B0604020202020204" pitchFamily="34" charset="0"/>
              </a:rPr>
            </a:br>
            <a:endParaRPr lang="en-US" sz="3200" b="0" dirty="0">
              <a:solidFill>
                <a:schemeClr val="bg1"/>
              </a:solidFill>
              <a:effectLst/>
              <a:latin typeface="Arial" panose="020B0604020202020204" pitchFamily="34" charset="0"/>
              <a:cs typeface="Arial" panose="020B0604020202020204" pitchFamily="34" charset="0"/>
            </a:endParaRPr>
          </a:p>
        </p:txBody>
      </p:sp>
      <p:sp>
        <p:nvSpPr>
          <p:cNvPr id="6" name="Double Wave 5">
            <a:extLst>
              <a:ext uri="{FF2B5EF4-FFF2-40B4-BE49-F238E27FC236}">
                <a16:creationId xmlns:a16="http://schemas.microsoft.com/office/drawing/2014/main" id="{902BD673-F45C-7FB6-6EA1-39712029FF71}"/>
              </a:ext>
            </a:extLst>
          </p:cNvPr>
          <p:cNvSpPr/>
          <p:nvPr/>
        </p:nvSpPr>
        <p:spPr>
          <a:xfrm>
            <a:off x="0" y="8705850"/>
            <a:ext cx="18288000" cy="1981200"/>
          </a:xfrm>
          <a:prstGeom prst="double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4">
            <a:extLst>
              <a:ext uri="{FF2B5EF4-FFF2-40B4-BE49-F238E27FC236}">
                <a16:creationId xmlns:a16="http://schemas.microsoft.com/office/drawing/2014/main" id="{51A562B3-7360-F950-9A63-7CF509EEBDCA}"/>
              </a:ext>
            </a:extLst>
          </p:cNvPr>
          <p:cNvSpPr/>
          <p:nvPr/>
        </p:nvSpPr>
        <p:spPr>
          <a:xfrm>
            <a:off x="8583133" y="6651120"/>
            <a:ext cx="8610600" cy="917489"/>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sp>
    </p:spTree>
    <p:extLst>
      <p:ext uri="{BB962C8B-B14F-4D97-AF65-F5344CB8AC3E}">
        <p14:creationId xmlns:p14="http://schemas.microsoft.com/office/powerpoint/2010/main" val="1381566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CE84AC-73FF-F9B9-5DBE-EA59211F55C5}"/>
              </a:ext>
            </a:extLst>
          </p:cNvPr>
          <p:cNvSpPr/>
          <p:nvPr/>
        </p:nvSpPr>
        <p:spPr>
          <a:xfrm>
            <a:off x="0" y="0"/>
            <a:ext cx="18288000" cy="10287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71611E1-DE46-3773-281F-D1B48939C6ED}"/>
              </a:ext>
            </a:extLst>
          </p:cNvPr>
          <p:cNvPicPr>
            <a:picLocks noChangeAspect="1"/>
          </p:cNvPicPr>
          <p:nvPr/>
        </p:nvPicPr>
        <p:blipFill>
          <a:blip r:embed="rId2"/>
          <a:stretch>
            <a:fillRect/>
          </a:stretch>
        </p:blipFill>
        <p:spPr>
          <a:xfrm>
            <a:off x="1143000" y="876300"/>
            <a:ext cx="16154400" cy="8458199"/>
          </a:xfrm>
          <a:prstGeom prst="rect">
            <a:avLst/>
          </a:prstGeom>
        </p:spPr>
      </p:pic>
    </p:spTree>
    <p:extLst>
      <p:ext uri="{BB962C8B-B14F-4D97-AF65-F5344CB8AC3E}">
        <p14:creationId xmlns:p14="http://schemas.microsoft.com/office/powerpoint/2010/main" val="3602183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D359E6-921E-018E-BCE5-80AAFB049B14}"/>
              </a:ext>
            </a:extLst>
          </p:cNvPr>
          <p:cNvSpPr/>
          <p:nvPr/>
        </p:nvSpPr>
        <p:spPr>
          <a:xfrm>
            <a:off x="-210880" y="-15063"/>
            <a:ext cx="19184679" cy="10287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lowchart: Decision 3">
            <a:extLst>
              <a:ext uri="{FF2B5EF4-FFF2-40B4-BE49-F238E27FC236}">
                <a16:creationId xmlns:a16="http://schemas.microsoft.com/office/drawing/2014/main" id="{72BD9D9E-C2AB-F1AF-80DC-9A6BFEF72E4F}"/>
              </a:ext>
            </a:extLst>
          </p:cNvPr>
          <p:cNvSpPr/>
          <p:nvPr/>
        </p:nvSpPr>
        <p:spPr>
          <a:xfrm>
            <a:off x="0" y="8648700"/>
            <a:ext cx="18516600" cy="3124200"/>
          </a:xfrm>
          <a:prstGeom prst="flowChartDecisi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Decision 4">
            <a:extLst>
              <a:ext uri="{FF2B5EF4-FFF2-40B4-BE49-F238E27FC236}">
                <a16:creationId xmlns:a16="http://schemas.microsoft.com/office/drawing/2014/main" id="{EF0CB14D-CBD8-C654-AE09-3F9BC54C5392}"/>
              </a:ext>
            </a:extLst>
          </p:cNvPr>
          <p:cNvSpPr/>
          <p:nvPr/>
        </p:nvSpPr>
        <p:spPr>
          <a:xfrm flipV="1">
            <a:off x="0" y="-1485900"/>
            <a:ext cx="18288000" cy="2971800"/>
          </a:xfrm>
          <a:prstGeom prst="flowChartDecisi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2CB5E05-46B4-5BE1-C855-0478502351E5}"/>
              </a:ext>
            </a:extLst>
          </p:cNvPr>
          <p:cNvSpPr/>
          <p:nvPr/>
        </p:nvSpPr>
        <p:spPr>
          <a:xfrm>
            <a:off x="914400" y="476250"/>
            <a:ext cx="16459200" cy="2019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rPr>
              <a:t>Analysis by types of internet services do our customers prefer, and are there any trends in usage :</a:t>
            </a:r>
            <a:endParaRPr lang="en-US" sz="4000" b="0" dirty="0">
              <a:solidFill>
                <a:schemeClr val="bg1"/>
              </a:solidFill>
              <a:effectLst/>
              <a:latin typeface="Now Bold" panose="020B0604020202020204" charset="0"/>
            </a:endParaRPr>
          </a:p>
        </p:txBody>
      </p:sp>
      <p:sp>
        <p:nvSpPr>
          <p:cNvPr id="6" name="Rectangle 5">
            <a:extLst>
              <a:ext uri="{FF2B5EF4-FFF2-40B4-BE49-F238E27FC236}">
                <a16:creationId xmlns:a16="http://schemas.microsoft.com/office/drawing/2014/main" id="{A6E7E264-5482-9D47-F146-DE66173DCA1B}"/>
              </a:ext>
            </a:extLst>
          </p:cNvPr>
          <p:cNvSpPr/>
          <p:nvPr/>
        </p:nvSpPr>
        <p:spPr>
          <a:xfrm>
            <a:off x="1066800" y="2486660"/>
            <a:ext cx="5334000" cy="1066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i="0" dirty="0">
                <a:solidFill>
                  <a:schemeClr val="bg1"/>
                </a:solidFill>
                <a:effectLst/>
                <a:latin typeface="Arial" panose="020B0604020202020204" pitchFamily="34" charset="0"/>
                <a:cs typeface="Arial" panose="020B0604020202020204" pitchFamily="34" charset="0"/>
              </a:rPr>
              <a:t>Internet Service</a:t>
            </a:r>
            <a:endParaRPr lang="en-IN" sz="3200" dirty="0">
              <a:solidFill>
                <a:schemeClr val="bg1"/>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A60201B5-2B18-B1C5-C706-D0EDC13C5F03}"/>
              </a:ext>
            </a:extLst>
          </p:cNvPr>
          <p:cNvGraphicFramePr>
            <a:graphicFrameLocks noGrp="1"/>
          </p:cNvGraphicFramePr>
          <p:nvPr>
            <p:extLst>
              <p:ext uri="{D42A27DB-BD31-4B8C-83A1-F6EECF244321}">
                <p14:modId xmlns:p14="http://schemas.microsoft.com/office/powerpoint/2010/main" val="171354375"/>
              </p:ext>
            </p:extLst>
          </p:nvPr>
        </p:nvGraphicFramePr>
        <p:xfrm>
          <a:off x="1410586" y="3771900"/>
          <a:ext cx="5904614" cy="1371600"/>
        </p:xfrm>
        <a:graphic>
          <a:graphicData uri="http://schemas.openxmlformats.org/drawingml/2006/table">
            <a:tbl>
              <a:tblPr firstRow="1" bandRow="1">
                <a:tableStyleId>{5C22544A-7EE6-4342-B048-85BDC9FD1C3A}</a:tableStyleId>
              </a:tblPr>
              <a:tblGrid>
                <a:gridCol w="2952307">
                  <a:extLst>
                    <a:ext uri="{9D8B030D-6E8A-4147-A177-3AD203B41FA5}">
                      <a16:colId xmlns:a16="http://schemas.microsoft.com/office/drawing/2014/main" val="2201617424"/>
                    </a:ext>
                  </a:extLst>
                </a:gridCol>
                <a:gridCol w="2952307">
                  <a:extLst>
                    <a:ext uri="{9D8B030D-6E8A-4147-A177-3AD203B41FA5}">
                      <a16:colId xmlns:a16="http://schemas.microsoft.com/office/drawing/2014/main" val="3253538695"/>
                    </a:ext>
                  </a:extLst>
                </a:gridCol>
              </a:tblGrid>
              <a:tr h="685800">
                <a:tc>
                  <a:txBody>
                    <a:bodyPr/>
                    <a:lstStyle/>
                    <a:p>
                      <a:pPr algn="ctr"/>
                      <a:r>
                        <a:rPr lang="en-US" sz="3200" dirty="0">
                          <a:latin typeface="Arial" panose="020B0604020202020204" pitchFamily="34" charset="0"/>
                          <a:cs typeface="Arial" panose="020B0604020202020204" pitchFamily="34" charset="0"/>
                        </a:rPr>
                        <a:t>Yes</a:t>
                      </a:r>
                      <a:endParaRPr lang="en-IN" sz="3200" dirty="0">
                        <a:latin typeface="Arial" panose="020B0604020202020204" pitchFamily="34" charset="0"/>
                        <a:cs typeface="Arial" panose="020B0604020202020204" pitchFamily="34" charset="0"/>
                      </a:endParaRPr>
                    </a:p>
                  </a:txBody>
                  <a:tcPr/>
                </a:tc>
                <a:tc>
                  <a:txBody>
                    <a:bodyPr/>
                    <a:lstStyle/>
                    <a:p>
                      <a:pPr algn="ctr"/>
                      <a:r>
                        <a:rPr lang="en-US" sz="3200" dirty="0">
                          <a:latin typeface="Arial" panose="020B0604020202020204" pitchFamily="34" charset="0"/>
                          <a:cs typeface="Arial" panose="020B0604020202020204" pitchFamily="34" charset="0"/>
                        </a:rPr>
                        <a:t>No</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134493"/>
                  </a:ext>
                </a:extLst>
              </a:tr>
              <a:tr h="685800">
                <a:tc>
                  <a:txBody>
                    <a:bodyPr/>
                    <a:lstStyle/>
                    <a:p>
                      <a:pPr algn="ctr"/>
                      <a:r>
                        <a:rPr lang="en-US" sz="3200" dirty="0">
                          <a:latin typeface="Arial" panose="020B0604020202020204" pitchFamily="34" charset="0"/>
                          <a:cs typeface="Arial" panose="020B0604020202020204" pitchFamily="34" charset="0"/>
                        </a:rPr>
                        <a:t>5517</a:t>
                      </a:r>
                      <a:endParaRPr lang="en-IN" sz="3200" dirty="0">
                        <a:latin typeface="Arial" panose="020B0604020202020204" pitchFamily="34" charset="0"/>
                        <a:cs typeface="Arial" panose="020B0604020202020204" pitchFamily="34" charset="0"/>
                      </a:endParaRPr>
                    </a:p>
                  </a:txBody>
                  <a:tcPr/>
                </a:tc>
                <a:tc>
                  <a:txBody>
                    <a:bodyPr/>
                    <a:lstStyle/>
                    <a:p>
                      <a:pPr algn="ctr"/>
                      <a:r>
                        <a:rPr lang="en-IN" sz="3200" b="0" i="0" kern="1200" dirty="0">
                          <a:solidFill>
                            <a:schemeClr val="dk1"/>
                          </a:solidFill>
                          <a:effectLst/>
                          <a:latin typeface="Arial" panose="020B0604020202020204" pitchFamily="34" charset="0"/>
                          <a:ea typeface="+mn-ea"/>
                          <a:cs typeface="Arial" panose="020B0604020202020204" pitchFamily="34" charset="0"/>
                        </a:rPr>
                        <a:t>1526</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43696862"/>
                  </a:ext>
                </a:extLst>
              </a:tr>
            </a:tbl>
          </a:graphicData>
        </a:graphic>
      </p:graphicFrame>
      <p:graphicFrame>
        <p:nvGraphicFramePr>
          <p:cNvPr id="9" name="Table 8">
            <a:extLst>
              <a:ext uri="{FF2B5EF4-FFF2-40B4-BE49-F238E27FC236}">
                <a16:creationId xmlns:a16="http://schemas.microsoft.com/office/drawing/2014/main" id="{8128F056-7835-2861-7D2A-DFE0AF5C40CC}"/>
              </a:ext>
            </a:extLst>
          </p:cNvPr>
          <p:cNvGraphicFramePr>
            <a:graphicFrameLocks noGrp="1"/>
          </p:cNvGraphicFramePr>
          <p:nvPr>
            <p:extLst>
              <p:ext uri="{D42A27DB-BD31-4B8C-83A1-F6EECF244321}">
                <p14:modId xmlns:p14="http://schemas.microsoft.com/office/powerpoint/2010/main" val="3649687664"/>
              </p:ext>
            </p:extLst>
          </p:nvPr>
        </p:nvGraphicFramePr>
        <p:xfrm>
          <a:off x="8976981" y="3649980"/>
          <a:ext cx="7858344" cy="4541520"/>
        </p:xfrm>
        <a:graphic>
          <a:graphicData uri="http://schemas.openxmlformats.org/drawingml/2006/table">
            <a:tbl>
              <a:tblPr firstRow="1" bandRow="1">
                <a:tableStyleId>{5C22544A-7EE6-4342-B048-85BDC9FD1C3A}</a:tableStyleId>
              </a:tblPr>
              <a:tblGrid>
                <a:gridCol w="2619448">
                  <a:extLst>
                    <a:ext uri="{9D8B030D-6E8A-4147-A177-3AD203B41FA5}">
                      <a16:colId xmlns:a16="http://schemas.microsoft.com/office/drawing/2014/main" val="4256632177"/>
                    </a:ext>
                  </a:extLst>
                </a:gridCol>
                <a:gridCol w="2619448">
                  <a:extLst>
                    <a:ext uri="{9D8B030D-6E8A-4147-A177-3AD203B41FA5}">
                      <a16:colId xmlns:a16="http://schemas.microsoft.com/office/drawing/2014/main" val="2001678889"/>
                    </a:ext>
                  </a:extLst>
                </a:gridCol>
                <a:gridCol w="2619448">
                  <a:extLst>
                    <a:ext uri="{9D8B030D-6E8A-4147-A177-3AD203B41FA5}">
                      <a16:colId xmlns:a16="http://schemas.microsoft.com/office/drawing/2014/main" val="717918230"/>
                    </a:ext>
                  </a:extLst>
                </a:gridCol>
              </a:tblGrid>
              <a:tr h="1003282">
                <a:tc>
                  <a:txBody>
                    <a:bodyPr/>
                    <a:lstStyle/>
                    <a:p>
                      <a:r>
                        <a:rPr lang="en-IN" sz="3200" b="0" i="0" kern="1200" dirty="0">
                          <a:solidFill>
                            <a:schemeClr val="lt1"/>
                          </a:solidFill>
                          <a:effectLst/>
                          <a:latin typeface="Arial" panose="020B0604020202020204" pitchFamily="34" charset="0"/>
                          <a:ea typeface="+mn-ea"/>
                          <a:cs typeface="Arial" panose="020B0604020202020204" pitchFamily="34" charset="0"/>
                        </a:rPr>
                        <a:t>Internet Type</a:t>
                      </a:r>
                      <a:endParaRPr lang="en-IN" sz="3200" dirty="0">
                        <a:latin typeface="Arial" panose="020B0604020202020204" pitchFamily="34" charset="0"/>
                        <a:cs typeface="Arial" panose="020B0604020202020204" pitchFamily="34" charset="0"/>
                      </a:endParaRPr>
                    </a:p>
                  </a:txBody>
                  <a:tcPr/>
                </a:tc>
                <a:tc>
                  <a:txBody>
                    <a:bodyPr/>
                    <a:lstStyle/>
                    <a:p>
                      <a:r>
                        <a:rPr lang="en-IN" sz="3200" b="0" i="0" kern="1200" dirty="0">
                          <a:solidFill>
                            <a:schemeClr val="lt1"/>
                          </a:solidFill>
                          <a:effectLst/>
                          <a:latin typeface="Arial" panose="020B0604020202020204" pitchFamily="34" charset="0"/>
                          <a:ea typeface="+mn-ea"/>
                          <a:cs typeface="Arial" panose="020B0604020202020204" pitchFamily="34" charset="0"/>
                        </a:rPr>
                        <a:t>Unlimited Data</a:t>
                      </a:r>
                      <a:endParaRPr lang="en-IN" sz="3200" dirty="0">
                        <a:latin typeface="Arial" panose="020B0604020202020204" pitchFamily="34" charset="0"/>
                        <a:cs typeface="Arial" panose="020B0604020202020204" pitchFamily="34" charset="0"/>
                      </a:endParaRPr>
                    </a:p>
                  </a:txBody>
                  <a:tcPr/>
                </a:tc>
                <a:tc>
                  <a:txBody>
                    <a:bodyPr/>
                    <a:lstStyle/>
                    <a:p>
                      <a:r>
                        <a:rPr lang="en-US" sz="3200" dirty="0">
                          <a:latin typeface="Arial" panose="020B0604020202020204" pitchFamily="34" charset="0"/>
                          <a:cs typeface="Arial" panose="020B0604020202020204" pitchFamily="34" charset="0"/>
                        </a:rPr>
                        <a:t>Total</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23484130"/>
                  </a:ext>
                </a:extLst>
              </a:tr>
              <a:tr h="554718">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Cable </a:t>
                      </a:r>
                      <a:endParaRPr lang="en-IN" sz="3200" dirty="0">
                        <a:latin typeface="Arial" panose="020B0604020202020204" pitchFamily="34" charset="0"/>
                        <a:cs typeface="Arial" panose="020B0604020202020204" pitchFamily="34" charset="0"/>
                      </a:endParaRPr>
                    </a:p>
                  </a:txBody>
                  <a:tcPr/>
                </a:tc>
                <a:tc>
                  <a:txBody>
                    <a:bodyPr/>
                    <a:lstStyle/>
                    <a:p>
                      <a:r>
                        <a:rPr lang="en-US" sz="3200" dirty="0">
                          <a:latin typeface="Arial" panose="020B0604020202020204" pitchFamily="34" charset="0"/>
                          <a:cs typeface="Arial" panose="020B0604020202020204" pitchFamily="34" charset="0"/>
                        </a:rPr>
                        <a:t>Yes</a:t>
                      </a:r>
                      <a:endParaRPr lang="en-IN" sz="3200" dirty="0">
                        <a:latin typeface="Arial" panose="020B0604020202020204" pitchFamily="34" charset="0"/>
                        <a:cs typeface="Arial" panose="020B0604020202020204" pitchFamily="34" charset="0"/>
                      </a:endParaRPr>
                    </a:p>
                  </a:txBody>
                  <a:tcPr/>
                </a:tc>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715</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7063439"/>
                  </a:ext>
                </a:extLst>
              </a:tr>
              <a:tr h="554718">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Cable </a:t>
                      </a:r>
                      <a:endParaRPr lang="en-IN" sz="3200" dirty="0">
                        <a:latin typeface="Arial" panose="020B0604020202020204" pitchFamily="34" charset="0"/>
                        <a:cs typeface="Arial" panose="020B0604020202020204" pitchFamily="34" charset="0"/>
                      </a:endParaRPr>
                    </a:p>
                  </a:txBody>
                  <a:tcPr/>
                </a:tc>
                <a:tc>
                  <a:txBody>
                    <a:bodyPr/>
                    <a:lstStyle/>
                    <a:p>
                      <a:r>
                        <a:rPr lang="en-US" sz="3200" dirty="0">
                          <a:latin typeface="Arial" panose="020B0604020202020204" pitchFamily="34" charset="0"/>
                          <a:cs typeface="Arial" panose="020B0604020202020204" pitchFamily="34" charset="0"/>
                        </a:rPr>
                        <a:t>No</a:t>
                      </a:r>
                      <a:endParaRPr lang="en-IN" sz="3200" dirty="0">
                        <a:latin typeface="Arial" panose="020B0604020202020204" pitchFamily="34" charset="0"/>
                        <a:cs typeface="Arial" panose="020B0604020202020204" pitchFamily="34" charset="0"/>
                      </a:endParaRPr>
                    </a:p>
                  </a:txBody>
                  <a:tcPr/>
                </a:tc>
                <a:tc>
                  <a:txBody>
                    <a:bodyPr/>
                    <a:lstStyle/>
                    <a:p>
                      <a:r>
                        <a:rPr lang="en-US" sz="3200" dirty="0">
                          <a:latin typeface="Arial" panose="020B0604020202020204" pitchFamily="34" charset="0"/>
                          <a:cs typeface="Arial" panose="020B0604020202020204" pitchFamily="34" charset="0"/>
                        </a:rPr>
                        <a:t>115</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64952588"/>
                  </a:ext>
                </a:extLst>
              </a:tr>
              <a:tr h="554718">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DSL</a:t>
                      </a:r>
                      <a:endParaRPr lang="en-IN" sz="3200" dirty="0">
                        <a:latin typeface="Arial" panose="020B0604020202020204" pitchFamily="34" charset="0"/>
                        <a:cs typeface="Arial" panose="020B0604020202020204" pitchFamily="34" charset="0"/>
                      </a:endParaRPr>
                    </a:p>
                  </a:txBody>
                  <a:tcPr/>
                </a:tc>
                <a:tc>
                  <a:txBody>
                    <a:bodyPr/>
                    <a:lstStyle/>
                    <a:p>
                      <a:r>
                        <a:rPr lang="en-US" sz="3200" dirty="0">
                          <a:latin typeface="Arial" panose="020B0604020202020204" pitchFamily="34" charset="0"/>
                          <a:cs typeface="Arial" panose="020B0604020202020204" pitchFamily="34" charset="0"/>
                        </a:rPr>
                        <a:t>Yes</a:t>
                      </a:r>
                      <a:endParaRPr lang="en-IN" sz="3200" dirty="0">
                        <a:latin typeface="Arial" panose="020B0604020202020204" pitchFamily="34" charset="0"/>
                        <a:cs typeface="Arial" panose="020B0604020202020204" pitchFamily="34" charset="0"/>
                      </a:endParaRPr>
                    </a:p>
                  </a:txBody>
                  <a:tcPr/>
                </a:tc>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1414</a:t>
                      </a:r>
                    </a:p>
                  </a:txBody>
                  <a:tcPr/>
                </a:tc>
                <a:extLst>
                  <a:ext uri="{0D108BD9-81ED-4DB2-BD59-A6C34878D82A}">
                    <a16:rowId xmlns:a16="http://schemas.microsoft.com/office/drawing/2014/main" val="1290921313"/>
                  </a:ext>
                </a:extLst>
              </a:tr>
              <a:tr h="554718">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DSL</a:t>
                      </a:r>
                      <a:endParaRPr lang="en-IN" sz="3200" dirty="0">
                        <a:latin typeface="Arial" panose="020B0604020202020204" pitchFamily="34" charset="0"/>
                        <a:cs typeface="Arial" panose="020B0604020202020204" pitchFamily="34" charset="0"/>
                      </a:endParaRPr>
                    </a:p>
                  </a:txBody>
                  <a:tcPr/>
                </a:tc>
                <a:tc>
                  <a:txBody>
                    <a:bodyPr/>
                    <a:lstStyle/>
                    <a:p>
                      <a:r>
                        <a:rPr lang="en-US" sz="3200" dirty="0">
                          <a:latin typeface="Arial" panose="020B0604020202020204" pitchFamily="34" charset="0"/>
                          <a:cs typeface="Arial" panose="020B0604020202020204" pitchFamily="34" charset="0"/>
                        </a:rPr>
                        <a:t>No</a:t>
                      </a:r>
                      <a:endParaRPr lang="en-IN" sz="3200" dirty="0">
                        <a:latin typeface="Arial" panose="020B0604020202020204" pitchFamily="34" charset="0"/>
                        <a:cs typeface="Arial" panose="020B0604020202020204" pitchFamily="34" charset="0"/>
                      </a:endParaRPr>
                    </a:p>
                  </a:txBody>
                  <a:tcPr/>
                </a:tc>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238 </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20774023"/>
                  </a:ext>
                </a:extLst>
              </a:tr>
              <a:tr h="554718">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Fiber Optic</a:t>
                      </a:r>
                      <a:endParaRPr lang="en-IN" sz="3200" dirty="0">
                        <a:latin typeface="Arial" panose="020B0604020202020204" pitchFamily="34" charset="0"/>
                        <a:cs typeface="Arial" panose="020B0604020202020204" pitchFamily="34" charset="0"/>
                      </a:endParaRPr>
                    </a:p>
                  </a:txBody>
                  <a:tcPr/>
                </a:tc>
                <a:tc>
                  <a:txBody>
                    <a:bodyPr/>
                    <a:lstStyle/>
                    <a:p>
                      <a:r>
                        <a:rPr lang="en-US" sz="3200" dirty="0">
                          <a:latin typeface="Arial" panose="020B0604020202020204" pitchFamily="34" charset="0"/>
                          <a:cs typeface="Arial" panose="020B0604020202020204" pitchFamily="34" charset="0"/>
                        </a:rPr>
                        <a:t>Yes</a:t>
                      </a:r>
                      <a:endParaRPr lang="en-IN" sz="3200" dirty="0">
                        <a:latin typeface="Arial" panose="020B0604020202020204" pitchFamily="34" charset="0"/>
                        <a:cs typeface="Arial" panose="020B0604020202020204" pitchFamily="34" charset="0"/>
                      </a:endParaRPr>
                    </a:p>
                  </a:txBody>
                  <a:tcPr/>
                </a:tc>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2616</a:t>
                      </a:r>
                    </a:p>
                  </a:txBody>
                  <a:tcPr/>
                </a:tc>
                <a:extLst>
                  <a:ext uri="{0D108BD9-81ED-4DB2-BD59-A6C34878D82A}">
                    <a16:rowId xmlns:a16="http://schemas.microsoft.com/office/drawing/2014/main" val="1402295925"/>
                  </a:ext>
                </a:extLst>
              </a:tr>
              <a:tr h="554718">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Fiber Optic</a:t>
                      </a:r>
                      <a:endParaRPr lang="en-IN" sz="3200" dirty="0">
                        <a:latin typeface="Arial" panose="020B0604020202020204" pitchFamily="34" charset="0"/>
                        <a:cs typeface="Arial" panose="020B0604020202020204" pitchFamily="34" charset="0"/>
                      </a:endParaRPr>
                    </a:p>
                  </a:txBody>
                  <a:tcPr/>
                </a:tc>
                <a:tc>
                  <a:txBody>
                    <a:bodyPr/>
                    <a:lstStyle/>
                    <a:p>
                      <a:r>
                        <a:rPr lang="en-US" sz="3200" dirty="0">
                          <a:latin typeface="Arial" panose="020B0604020202020204" pitchFamily="34" charset="0"/>
                          <a:cs typeface="Arial" panose="020B0604020202020204" pitchFamily="34" charset="0"/>
                        </a:rPr>
                        <a:t>No</a:t>
                      </a:r>
                      <a:endParaRPr lang="en-IN" sz="3200" dirty="0">
                        <a:latin typeface="Arial" panose="020B0604020202020204" pitchFamily="34" charset="0"/>
                        <a:cs typeface="Arial" panose="020B0604020202020204" pitchFamily="34" charset="0"/>
                      </a:endParaRPr>
                    </a:p>
                  </a:txBody>
                  <a:tcPr/>
                </a:tc>
                <a:tc>
                  <a:txBody>
                    <a:bodyPr/>
                    <a:lstStyle/>
                    <a:p>
                      <a:r>
                        <a:rPr lang="en-IN" sz="3200" b="0" i="0" kern="1200" dirty="0">
                          <a:solidFill>
                            <a:schemeClr val="dk1"/>
                          </a:solidFill>
                          <a:effectLst/>
                          <a:latin typeface="Arial" panose="020B0604020202020204" pitchFamily="34" charset="0"/>
                          <a:ea typeface="+mn-ea"/>
                          <a:cs typeface="Arial" panose="020B0604020202020204" pitchFamily="34" charset="0"/>
                        </a:rPr>
                        <a:t>419</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5570312"/>
                  </a:ext>
                </a:extLst>
              </a:tr>
            </a:tbl>
          </a:graphicData>
        </a:graphic>
      </p:graphicFrame>
      <p:sp>
        <p:nvSpPr>
          <p:cNvPr id="10" name="Rectangle 9">
            <a:extLst>
              <a:ext uri="{FF2B5EF4-FFF2-40B4-BE49-F238E27FC236}">
                <a16:creationId xmlns:a16="http://schemas.microsoft.com/office/drawing/2014/main" id="{D989DC59-BCEA-0A0E-C0CD-8C3E82814C71}"/>
              </a:ext>
            </a:extLst>
          </p:cNvPr>
          <p:cNvSpPr/>
          <p:nvPr/>
        </p:nvSpPr>
        <p:spPr>
          <a:xfrm>
            <a:off x="1752600" y="8191500"/>
            <a:ext cx="15849600" cy="16192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0" dirty="0">
                <a:solidFill>
                  <a:schemeClr val="bg1"/>
                </a:solidFill>
                <a:effectLst/>
                <a:latin typeface="Arial" panose="020B0604020202020204" pitchFamily="34" charset="0"/>
                <a:cs typeface="Arial" panose="020B0604020202020204" pitchFamily="34" charset="0"/>
              </a:rPr>
              <a:t>There are 5517 customer using interview service and there are Cables &amp; Fiber Optics type but Fiber Optic Type &amp; Unlimited Data is  used by 2616 customer also DSL Type &amp; Unlimited Data used by 1414 customer.</a:t>
            </a:r>
          </a:p>
        </p:txBody>
      </p:sp>
    </p:spTree>
    <p:extLst>
      <p:ext uri="{BB962C8B-B14F-4D97-AF65-F5344CB8AC3E}">
        <p14:creationId xmlns:p14="http://schemas.microsoft.com/office/powerpoint/2010/main" val="234586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15D50C-8156-6DC0-01CC-C79AC9639CEC}"/>
              </a:ext>
            </a:extLst>
          </p:cNvPr>
          <p:cNvSpPr/>
          <p:nvPr/>
        </p:nvSpPr>
        <p:spPr>
          <a:xfrm>
            <a:off x="0" y="0"/>
            <a:ext cx="18288000" cy="102870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B2FC19C8-D7D0-F041-B90F-3D5F1A6AF5A9}"/>
              </a:ext>
            </a:extLst>
          </p:cNvPr>
          <p:cNvSpPr/>
          <p:nvPr/>
        </p:nvSpPr>
        <p:spPr>
          <a:xfrm>
            <a:off x="762000" y="1028700"/>
            <a:ext cx="16840200" cy="160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latin typeface="Now Bold" panose="020B0604020202020204" charset="0"/>
              </a:rPr>
              <a:t>Is there a relationship between premium tech support services and customer churn :</a:t>
            </a:r>
            <a:endParaRPr lang="en-US" sz="3200" b="0" dirty="0">
              <a:solidFill>
                <a:schemeClr val="bg1"/>
              </a:solidFill>
              <a:effectLst/>
              <a:latin typeface="Now Bold" panose="020B0604020202020204" charset="0"/>
            </a:endParaRPr>
          </a:p>
        </p:txBody>
      </p:sp>
      <p:sp>
        <p:nvSpPr>
          <p:cNvPr id="8" name="Ribbon: Curved and Tilted Down 7">
            <a:extLst>
              <a:ext uri="{FF2B5EF4-FFF2-40B4-BE49-F238E27FC236}">
                <a16:creationId xmlns:a16="http://schemas.microsoft.com/office/drawing/2014/main" id="{18A2EB07-5199-14B2-413F-5FE4AD50F758}"/>
              </a:ext>
            </a:extLst>
          </p:cNvPr>
          <p:cNvSpPr/>
          <p:nvPr/>
        </p:nvSpPr>
        <p:spPr>
          <a:xfrm>
            <a:off x="-1790700" y="4782431"/>
            <a:ext cx="21869400" cy="7122937"/>
          </a:xfrm>
          <a:prstGeom prst="ellipseRibb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4F83F5C5-68B2-EDAD-6188-89E500CEE29F}"/>
              </a:ext>
            </a:extLst>
          </p:cNvPr>
          <p:cNvGraphicFramePr>
            <a:graphicFrameLocks noGrp="1"/>
          </p:cNvGraphicFramePr>
          <p:nvPr>
            <p:extLst>
              <p:ext uri="{D42A27DB-BD31-4B8C-83A1-F6EECF244321}">
                <p14:modId xmlns:p14="http://schemas.microsoft.com/office/powerpoint/2010/main" val="2530242184"/>
              </p:ext>
            </p:extLst>
          </p:nvPr>
        </p:nvGraphicFramePr>
        <p:xfrm>
          <a:off x="2819400" y="3009900"/>
          <a:ext cx="12192000" cy="388619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38425297"/>
                    </a:ext>
                  </a:extLst>
                </a:gridCol>
                <a:gridCol w="4064000">
                  <a:extLst>
                    <a:ext uri="{9D8B030D-6E8A-4147-A177-3AD203B41FA5}">
                      <a16:colId xmlns:a16="http://schemas.microsoft.com/office/drawing/2014/main" val="203534152"/>
                    </a:ext>
                  </a:extLst>
                </a:gridCol>
                <a:gridCol w="4064000">
                  <a:extLst>
                    <a:ext uri="{9D8B030D-6E8A-4147-A177-3AD203B41FA5}">
                      <a16:colId xmlns:a16="http://schemas.microsoft.com/office/drawing/2014/main" val="2396849514"/>
                    </a:ext>
                  </a:extLst>
                </a:gridCol>
              </a:tblGrid>
              <a:tr h="555171">
                <a:tc>
                  <a:txBody>
                    <a:bodyPr/>
                    <a:lstStyle/>
                    <a:p>
                      <a:pPr algn="ctr"/>
                      <a:r>
                        <a:rPr lang="en-IN" sz="2800" b="0" i="0" kern="1200" dirty="0">
                          <a:solidFill>
                            <a:schemeClr val="lt1"/>
                          </a:solidFill>
                          <a:effectLst/>
                          <a:latin typeface="Arial" panose="020B0604020202020204" pitchFamily="34" charset="0"/>
                          <a:ea typeface="+mn-ea"/>
                          <a:cs typeface="Arial" panose="020B0604020202020204" pitchFamily="34" charset="0"/>
                        </a:rPr>
                        <a:t>Premium Tech Support</a:t>
                      </a:r>
                      <a:endParaRPr lang="en-IN" sz="2800" dirty="0">
                        <a:latin typeface="Arial" panose="020B0604020202020204" pitchFamily="34" charset="0"/>
                        <a:cs typeface="Arial" panose="020B0604020202020204" pitchFamily="34" charset="0"/>
                      </a:endParaRPr>
                    </a:p>
                  </a:txBody>
                  <a:tcPr>
                    <a:lnB w="12700" cap="flat" cmpd="sng" algn="ctr">
                      <a:noFill/>
                      <a:prstDash val="solid"/>
                      <a:round/>
                      <a:headEnd type="none" w="med" len="med"/>
                      <a:tailEnd type="none" w="med" len="med"/>
                    </a:lnB>
                  </a:tcPr>
                </a:tc>
                <a:tc>
                  <a:txBody>
                    <a:bodyPr/>
                    <a:lstStyle/>
                    <a:p>
                      <a:pPr algn="ctr"/>
                      <a:r>
                        <a:rPr lang="en-IN" sz="2800" b="0" i="0" kern="1200" dirty="0">
                          <a:solidFill>
                            <a:schemeClr val="lt1"/>
                          </a:solidFill>
                          <a:effectLst/>
                          <a:latin typeface="Arial" panose="020B0604020202020204" pitchFamily="34" charset="0"/>
                          <a:ea typeface="+mn-ea"/>
                          <a:cs typeface="Arial" panose="020B0604020202020204" pitchFamily="34" charset="0"/>
                        </a:rPr>
                        <a:t>Customer Status</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Total Customer</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35012189"/>
                  </a:ext>
                </a:extLst>
              </a:tr>
              <a:tr h="555171">
                <a:tc rowSpan="3">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Yes </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Stayed </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1687</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46691186"/>
                  </a:ext>
                </a:extLst>
              </a:tr>
              <a:tr h="555171">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Churned </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a:txBody>
                    <a:bodyPr/>
                    <a:lstStyle/>
                    <a:p>
                      <a:pPr algn="ctr"/>
                      <a:r>
                        <a:rPr lang="en-US" sz="2800" dirty="0">
                          <a:latin typeface="Arial" panose="020B0604020202020204" pitchFamily="34" charset="0"/>
                          <a:cs typeface="Arial" panose="020B0604020202020204" pitchFamily="34" charset="0"/>
                        </a:rPr>
                        <a:t>310</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70501584"/>
                  </a:ext>
                </a:extLst>
              </a:tr>
              <a:tr h="555171">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latin typeface="Arial" panose="020B0604020202020204" pitchFamily="34" charset="0"/>
                          <a:cs typeface="Arial" panose="020B0604020202020204" pitchFamily="34" charset="0"/>
                        </a:rPr>
                        <a:t>Joined</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a:txBody>
                    <a:bodyPr/>
                    <a:lstStyle/>
                    <a:p>
                      <a:pPr algn="ctr"/>
                      <a:r>
                        <a:rPr lang="en-US" sz="2800" dirty="0">
                          <a:latin typeface="Arial" panose="020B0604020202020204" pitchFamily="34" charset="0"/>
                          <a:cs typeface="Arial" panose="020B0604020202020204" pitchFamily="34" charset="0"/>
                        </a:rPr>
                        <a:t>47</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12744595"/>
                  </a:ext>
                </a:extLst>
              </a:tr>
              <a:tr h="555171">
                <a:tc rowSpan="3">
                  <a:txBody>
                    <a:bodyPr/>
                    <a:lstStyle/>
                    <a:p>
                      <a:pPr algn="ctr"/>
                      <a:r>
                        <a:rPr lang="en-US" sz="2800" dirty="0">
                          <a:latin typeface="Arial" panose="020B0604020202020204" pitchFamily="34" charset="0"/>
                          <a:cs typeface="Arial" panose="020B0604020202020204" pitchFamily="34" charset="0"/>
                        </a:rPr>
                        <a:t>No</a:t>
                      </a:r>
                      <a:endParaRPr lang="en-IN" sz="2800" dirty="0">
                        <a:latin typeface="Arial" panose="020B0604020202020204" pitchFamily="34" charset="0"/>
                        <a:cs typeface="Arial" panose="020B0604020202020204" pitchFamily="34" charset="0"/>
                      </a:endParaRPr>
                    </a:p>
                  </a:txBody>
                  <a:tcPr>
                    <a:lnT w="12700" cap="flat" cmpd="sng" algn="ctr">
                      <a:noFill/>
                      <a:prstDash val="solid"/>
                      <a:round/>
                      <a:headEnd type="none" w="med" len="med"/>
                      <a:tailEnd type="none" w="med" len="med"/>
                    </a:lnT>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Stayed </a:t>
                      </a: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1802</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6286803"/>
                  </a:ext>
                </a:extLst>
              </a:tr>
              <a:tr h="555171">
                <a:tc vMerge="1">
                  <a:txBody>
                    <a:bodyPr/>
                    <a:lstStyle/>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dk1"/>
                          </a:solidFill>
                          <a:effectLst/>
                          <a:latin typeface="Arial" panose="020B0604020202020204" pitchFamily="34" charset="0"/>
                          <a:ea typeface="+mn-ea"/>
                          <a:cs typeface="Arial" panose="020B0604020202020204" pitchFamily="34" charset="0"/>
                        </a:rPr>
                        <a:t>Churned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1446</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46871701"/>
                  </a:ext>
                </a:extLst>
              </a:tr>
              <a:tr h="555171">
                <a:tc vMerge="1">
                  <a:txBody>
                    <a:bodyPr/>
                    <a:lstStyle/>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Arial" panose="020B0604020202020204" pitchFamily="34" charset="0"/>
                          <a:cs typeface="Arial" panose="020B0604020202020204" pitchFamily="34" charset="0"/>
                        </a:rPr>
                        <a:t>Joined</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225</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7132038"/>
                  </a:ext>
                </a:extLst>
              </a:tr>
            </a:tbl>
          </a:graphicData>
        </a:graphic>
      </p:graphicFrame>
      <p:sp>
        <p:nvSpPr>
          <p:cNvPr id="5" name="Rectangle 4">
            <a:extLst>
              <a:ext uri="{FF2B5EF4-FFF2-40B4-BE49-F238E27FC236}">
                <a16:creationId xmlns:a16="http://schemas.microsoft.com/office/drawing/2014/main" id="{0AD3A51A-EE55-66EA-CEE1-7BD517B0C93D}"/>
              </a:ext>
            </a:extLst>
          </p:cNvPr>
          <p:cNvSpPr/>
          <p:nvPr/>
        </p:nvSpPr>
        <p:spPr>
          <a:xfrm>
            <a:off x="1143000" y="7429500"/>
            <a:ext cx="16459200" cy="1828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0" dirty="0">
                <a:solidFill>
                  <a:schemeClr val="bg1"/>
                </a:solidFill>
                <a:effectLst/>
                <a:latin typeface="Arial" panose="020B0604020202020204" pitchFamily="34" charset="0"/>
                <a:cs typeface="Arial" panose="020B0604020202020204" pitchFamily="34" charset="0"/>
              </a:rPr>
              <a:t>we've observed a notable trend: customers who opt for premium tech support to have longer tenure with us and are less likely to churn compared to customers who do not opt for premium support. This suggests that offering premium tech support services can positively impact customer retention and loyalty.</a:t>
            </a:r>
          </a:p>
        </p:txBody>
      </p:sp>
    </p:spTree>
    <p:extLst>
      <p:ext uri="{BB962C8B-B14F-4D97-AF65-F5344CB8AC3E}">
        <p14:creationId xmlns:p14="http://schemas.microsoft.com/office/powerpoint/2010/main" val="3670109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1577391" y="1509629"/>
            <a:ext cx="6482009" cy="8074770"/>
            <a:chOff x="0" y="0"/>
            <a:chExt cx="5499100" cy="6350000"/>
          </a:xfrm>
        </p:grpSpPr>
        <p:sp>
          <p:nvSpPr>
            <p:cNvPr id="3" name="Freeform 3"/>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4" name="Group 4"/>
          <p:cNvGrpSpPr/>
          <p:nvPr/>
        </p:nvGrpSpPr>
        <p:grpSpPr>
          <a:xfrm>
            <a:off x="11731472" y="1698193"/>
            <a:ext cx="6175528" cy="7733806"/>
            <a:chOff x="0" y="0"/>
            <a:chExt cx="5499100" cy="6350000"/>
          </a:xfrm>
        </p:grpSpPr>
        <p:sp>
          <p:nvSpPr>
            <p:cNvPr id="5" name="Freeform 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sp>
        <p:nvSpPr>
          <p:cNvPr id="7" name="TextBox 7"/>
          <p:cNvSpPr txBox="1"/>
          <p:nvPr/>
        </p:nvSpPr>
        <p:spPr>
          <a:xfrm>
            <a:off x="1186744" y="1429114"/>
            <a:ext cx="10238247" cy="2439824"/>
          </a:xfrm>
          <a:prstGeom prst="rect">
            <a:avLst/>
          </a:prstGeom>
        </p:spPr>
        <p:txBody>
          <a:bodyPr lIns="0" tIns="0" rIns="0" bIns="0" rtlCol="0" anchor="t">
            <a:spAutoFit/>
          </a:bodyPr>
          <a:lstStyle/>
          <a:p>
            <a:pPr algn="ctr">
              <a:lnSpc>
                <a:spcPts val="9625"/>
              </a:lnSpc>
            </a:pPr>
            <a:r>
              <a:rPr lang="en-US" sz="8020" dirty="0">
                <a:solidFill>
                  <a:srgbClr val="56AEFF"/>
                </a:solidFill>
                <a:latin typeface="Now Bold" panose="020B0604020202020204" charset="0"/>
              </a:rPr>
              <a:t>DATA DESCRIPTION</a:t>
            </a:r>
          </a:p>
          <a:p>
            <a:pPr marL="0" lvl="0" indent="0" algn="ctr">
              <a:lnSpc>
                <a:spcPts val="9625"/>
              </a:lnSpc>
              <a:spcBef>
                <a:spcPct val="0"/>
              </a:spcBef>
            </a:pPr>
            <a:endParaRPr lang="en-US" sz="8020" dirty="0">
              <a:solidFill>
                <a:srgbClr val="56AEFF"/>
              </a:solidFill>
              <a:latin typeface="Now Bold" panose="020B0604020202020204" charset="0"/>
            </a:endParaRPr>
          </a:p>
        </p:txBody>
      </p:sp>
      <p:sp>
        <p:nvSpPr>
          <p:cNvPr id="8" name="Rectangle 7">
            <a:extLst>
              <a:ext uri="{FF2B5EF4-FFF2-40B4-BE49-F238E27FC236}">
                <a16:creationId xmlns:a16="http://schemas.microsoft.com/office/drawing/2014/main" id="{F98A9E3E-5EF0-322F-8366-F0EE0BAF0661}"/>
              </a:ext>
            </a:extLst>
          </p:cNvPr>
          <p:cNvSpPr/>
          <p:nvPr/>
        </p:nvSpPr>
        <p:spPr>
          <a:xfrm>
            <a:off x="1310053" y="2857500"/>
            <a:ext cx="7528321"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dirty="0">
                <a:latin typeface="Arial Black" panose="020B0A04020102020204" pitchFamily="34" charset="0"/>
              </a:rPr>
              <a:t> Data source explaining </a:t>
            </a:r>
          </a:p>
        </p:txBody>
      </p:sp>
      <p:sp>
        <p:nvSpPr>
          <p:cNvPr id="9" name="Rectangle 8">
            <a:extLst>
              <a:ext uri="{FF2B5EF4-FFF2-40B4-BE49-F238E27FC236}">
                <a16:creationId xmlns:a16="http://schemas.microsoft.com/office/drawing/2014/main" id="{9DB8B908-E7A8-9B95-E2B8-DF342204D0CE}"/>
              </a:ext>
            </a:extLst>
          </p:cNvPr>
          <p:cNvSpPr/>
          <p:nvPr/>
        </p:nvSpPr>
        <p:spPr>
          <a:xfrm>
            <a:off x="2302633" y="3619500"/>
            <a:ext cx="9660766" cy="9388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0" dirty="0">
                <a:solidFill>
                  <a:schemeClr val="bg1"/>
                </a:solidFill>
                <a:effectLst/>
                <a:latin typeface="Arial" panose="020B0604020202020204" pitchFamily="34" charset="0"/>
                <a:cs typeface="Arial" panose="020B0604020202020204" pitchFamily="34" charset="0"/>
              </a:rPr>
              <a:t>Dataset Name :"Telecom_Customer_Churn.csv"</a:t>
            </a:r>
          </a:p>
        </p:txBody>
      </p:sp>
      <p:sp>
        <p:nvSpPr>
          <p:cNvPr id="10" name="Rectangle 9">
            <a:extLst>
              <a:ext uri="{FF2B5EF4-FFF2-40B4-BE49-F238E27FC236}">
                <a16:creationId xmlns:a16="http://schemas.microsoft.com/office/drawing/2014/main" id="{529C072E-731A-999D-EE15-E5961CC7D0DD}"/>
              </a:ext>
            </a:extLst>
          </p:cNvPr>
          <p:cNvSpPr/>
          <p:nvPr/>
        </p:nvSpPr>
        <p:spPr>
          <a:xfrm>
            <a:off x="1446118" y="4152901"/>
            <a:ext cx="9838097" cy="11674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b="1" dirty="0">
                <a:solidFill>
                  <a:schemeClr val="bg1"/>
                </a:solidFill>
                <a:effectLst/>
                <a:latin typeface="Arial Black" panose="020B0A04020102020204" pitchFamily="34" charset="0"/>
              </a:rPr>
              <a:t>Context  </a:t>
            </a:r>
          </a:p>
        </p:txBody>
      </p:sp>
      <p:sp>
        <p:nvSpPr>
          <p:cNvPr id="11" name="Rectangle 10">
            <a:extLst>
              <a:ext uri="{FF2B5EF4-FFF2-40B4-BE49-F238E27FC236}">
                <a16:creationId xmlns:a16="http://schemas.microsoft.com/office/drawing/2014/main" id="{30E288DA-C30D-2EB0-9022-CEF0D21E463B}"/>
              </a:ext>
            </a:extLst>
          </p:cNvPr>
          <p:cNvSpPr/>
          <p:nvPr/>
        </p:nvSpPr>
        <p:spPr>
          <a:xfrm>
            <a:off x="1916625" y="5297324"/>
            <a:ext cx="9660766" cy="16749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800" b="0" dirty="0">
                <a:solidFill>
                  <a:schemeClr val="bg1"/>
                </a:solidFill>
                <a:effectLst/>
                <a:latin typeface="Arial" panose="020B0604020202020204" pitchFamily="34" charset="0"/>
                <a:cs typeface="Arial" panose="020B0604020202020204" pitchFamily="34" charset="0"/>
              </a:rPr>
              <a:t>The Customer Churn table contains information on all 7,043 customers from a Telecommunications company in California in Q2 2022</a:t>
            </a:r>
          </a:p>
        </p:txBody>
      </p:sp>
      <p:sp>
        <p:nvSpPr>
          <p:cNvPr id="12" name="Rectangle 11">
            <a:extLst>
              <a:ext uri="{FF2B5EF4-FFF2-40B4-BE49-F238E27FC236}">
                <a16:creationId xmlns:a16="http://schemas.microsoft.com/office/drawing/2014/main" id="{C1DC2302-134F-A7A3-4D17-28761B72E913}"/>
              </a:ext>
            </a:extLst>
          </p:cNvPr>
          <p:cNvSpPr/>
          <p:nvPr/>
        </p:nvSpPr>
        <p:spPr>
          <a:xfrm>
            <a:off x="1916625" y="7124700"/>
            <a:ext cx="9508366" cy="2209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800" b="0" dirty="0">
                <a:solidFill>
                  <a:schemeClr val="bg1"/>
                </a:solidFill>
                <a:effectLst/>
                <a:latin typeface="Arial" panose="020B0604020202020204" pitchFamily="34" charset="0"/>
                <a:cs typeface="Arial" panose="020B0604020202020204" pitchFamily="34" charset="0"/>
              </a:rPr>
              <a:t>Each record represents one customer, and contains details about their demographics, location, tenure, subscription services, status for the quarter (joined, stayed, or churned), and more!</a:t>
            </a:r>
          </a:p>
        </p:txBody>
      </p:sp>
      <p:pic>
        <p:nvPicPr>
          <p:cNvPr id="16" name="Graphic 15" descr="Television">
            <a:extLst>
              <a:ext uri="{FF2B5EF4-FFF2-40B4-BE49-F238E27FC236}">
                <a16:creationId xmlns:a16="http://schemas.microsoft.com/office/drawing/2014/main" id="{40DD2CF4-8F03-BDCE-CB85-5EB3DC3532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43" y="4500700"/>
            <a:ext cx="1227111" cy="1227111"/>
          </a:xfrm>
          <a:prstGeom prst="rect">
            <a:avLst/>
          </a:prstGeom>
        </p:spPr>
      </p:pic>
      <p:pic>
        <p:nvPicPr>
          <p:cNvPr id="17" name="Graphic 16" descr="Television">
            <a:extLst>
              <a:ext uri="{FF2B5EF4-FFF2-40B4-BE49-F238E27FC236}">
                <a16:creationId xmlns:a16="http://schemas.microsoft.com/office/drawing/2014/main" id="{60A46FA2-0344-C764-2DB8-AB8F5646E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43" y="8349542"/>
            <a:ext cx="1227110" cy="1227110"/>
          </a:xfrm>
          <a:prstGeom prst="rect">
            <a:avLst/>
          </a:prstGeom>
        </p:spPr>
      </p:pic>
      <p:pic>
        <p:nvPicPr>
          <p:cNvPr id="18" name="Graphic 17" descr="Television">
            <a:extLst>
              <a:ext uri="{FF2B5EF4-FFF2-40B4-BE49-F238E27FC236}">
                <a16:creationId xmlns:a16="http://schemas.microsoft.com/office/drawing/2014/main" id="{A5E0D80C-5A0F-3F37-15CF-6B391F9CAA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43" y="282519"/>
            <a:ext cx="1227110" cy="12271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094F95-9220-8D2D-8A70-D4B3794C7D07}"/>
              </a:ext>
            </a:extLst>
          </p:cNvPr>
          <p:cNvSpPr/>
          <p:nvPr/>
        </p:nvSpPr>
        <p:spPr>
          <a:xfrm>
            <a:off x="-381000" y="-114300"/>
            <a:ext cx="18859500" cy="104013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N" dirty="0"/>
          </a:p>
        </p:txBody>
      </p:sp>
      <p:sp>
        <p:nvSpPr>
          <p:cNvPr id="3" name="Rectangle 2">
            <a:extLst>
              <a:ext uri="{FF2B5EF4-FFF2-40B4-BE49-F238E27FC236}">
                <a16:creationId xmlns:a16="http://schemas.microsoft.com/office/drawing/2014/main" id="{9B996ECA-47FA-F518-7736-E87F310CC4C1}"/>
              </a:ext>
            </a:extLst>
          </p:cNvPr>
          <p:cNvSpPr/>
          <p:nvPr/>
        </p:nvSpPr>
        <p:spPr>
          <a:xfrm>
            <a:off x="762000" y="800100"/>
            <a:ext cx="16916400" cy="1828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rPr>
              <a:t>Analysis by customers subscribe to device protection plans, and does it correlate with satisfaction :</a:t>
            </a:r>
            <a:endParaRPr lang="en-US" sz="4000" b="0" dirty="0">
              <a:solidFill>
                <a:schemeClr val="bg1"/>
              </a:solidFill>
              <a:effectLst/>
              <a:latin typeface="Now Bold" panose="020B0604020202020204" charset="0"/>
            </a:endParaRPr>
          </a:p>
        </p:txBody>
      </p:sp>
      <p:sp>
        <p:nvSpPr>
          <p:cNvPr id="4" name="Flowchart: Decision 3">
            <a:extLst>
              <a:ext uri="{FF2B5EF4-FFF2-40B4-BE49-F238E27FC236}">
                <a16:creationId xmlns:a16="http://schemas.microsoft.com/office/drawing/2014/main" id="{930920DB-131B-504E-52CD-020CCE56E647}"/>
              </a:ext>
            </a:extLst>
          </p:cNvPr>
          <p:cNvSpPr/>
          <p:nvPr/>
        </p:nvSpPr>
        <p:spPr>
          <a:xfrm>
            <a:off x="-38100" y="4152900"/>
            <a:ext cx="18516600" cy="13868400"/>
          </a:xfrm>
          <a:prstGeom prst="flowChartDecisi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Table 4">
            <a:extLst>
              <a:ext uri="{FF2B5EF4-FFF2-40B4-BE49-F238E27FC236}">
                <a16:creationId xmlns:a16="http://schemas.microsoft.com/office/drawing/2014/main" id="{9539CD9B-0CBC-9102-CAE6-16A935034D10}"/>
              </a:ext>
            </a:extLst>
          </p:cNvPr>
          <p:cNvGraphicFramePr>
            <a:graphicFrameLocks noGrp="1"/>
          </p:cNvGraphicFramePr>
          <p:nvPr>
            <p:extLst>
              <p:ext uri="{D42A27DB-BD31-4B8C-83A1-F6EECF244321}">
                <p14:modId xmlns:p14="http://schemas.microsoft.com/office/powerpoint/2010/main" val="2167887255"/>
              </p:ext>
            </p:extLst>
          </p:nvPr>
        </p:nvGraphicFramePr>
        <p:xfrm>
          <a:off x="1679944" y="3830320"/>
          <a:ext cx="5334000" cy="133223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1948951957"/>
                    </a:ext>
                  </a:extLst>
                </a:gridCol>
                <a:gridCol w="2667000">
                  <a:extLst>
                    <a:ext uri="{9D8B030D-6E8A-4147-A177-3AD203B41FA5}">
                      <a16:colId xmlns:a16="http://schemas.microsoft.com/office/drawing/2014/main" val="3768052597"/>
                    </a:ext>
                  </a:extLst>
                </a:gridCol>
              </a:tblGrid>
              <a:tr h="666115">
                <a:tc>
                  <a:txBody>
                    <a:bodyPr/>
                    <a:lstStyle/>
                    <a:p>
                      <a:pPr algn="ctr"/>
                      <a:r>
                        <a:rPr lang="en-US" sz="2800" dirty="0">
                          <a:latin typeface="Arial" panose="020B0604020202020204" pitchFamily="34" charset="0"/>
                          <a:cs typeface="Arial" panose="020B0604020202020204" pitchFamily="34" charset="0"/>
                        </a:rPr>
                        <a:t>Yes</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No</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75680473"/>
                  </a:ext>
                </a:extLst>
              </a:tr>
              <a:tr h="666115">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2422</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3095</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495677"/>
                  </a:ext>
                </a:extLst>
              </a:tr>
            </a:tbl>
          </a:graphicData>
        </a:graphic>
      </p:graphicFrame>
      <p:sp>
        <p:nvSpPr>
          <p:cNvPr id="6" name="Rectangle 5">
            <a:extLst>
              <a:ext uri="{FF2B5EF4-FFF2-40B4-BE49-F238E27FC236}">
                <a16:creationId xmlns:a16="http://schemas.microsoft.com/office/drawing/2014/main" id="{9AA41D28-2C2F-1052-4BCC-B0021C58AE91}"/>
              </a:ext>
            </a:extLst>
          </p:cNvPr>
          <p:cNvSpPr/>
          <p:nvPr/>
        </p:nvSpPr>
        <p:spPr>
          <a:xfrm>
            <a:off x="1219200" y="2743200"/>
            <a:ext cx="6477000" cy="838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i="0" dirty="0">
                <a:solidFill>
                  <a:schemeClr val="bg1"/>
                </a:solidFill>
                <a:effectLst/>
                <a:latin typeface="Arial" panose="020B0604020202020204" pitchFamily="34" charset="0"/>
                <a:cs typeface="Arial" panose="020B0604020202020204" pitchFamily="34" charset="0"/>
              </a:rPr>
              <a:t>Device Protection Plan</a:t>
            </a:r>
            <a:endParaRPr lang="en-IN" sz="3200" dirty="0">
              <a:solidFill>
                <a:schemeClr val="bg1"/>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BCE2C860-8312-B7E6-782E-FB911FBFA030}"/>
              </a:ext>
            </a:extLst>
          </p:cNvPr>
          <p:cNvGraphicFramePr>
            <a:graphicFrameLocks noGrp="1"/>
          </p:cNvGraphicFramePr>
          <p:nvPr>
            <p:extLst>
              <p:ext uri="{D42A27DB-BD31-4B8C-83A1-F6EECF244321}">
                <p14:modId xmlns:p14="http://schemas.microsoft.com/office/powerpoint/2010/main" val="1088052445"/>
              </p:ext>
            </p:extLst>
          </p:nvPr>
        </p:nvGraphicFramePr>
        <p:xfrm>
          <a:off x="7696200" y="3830320"/>
          <a:ext cx="9161721" cy="4171032"/>
        </p:xfrm>
        <a:graphic>
          <a:graphicData uri="http://schemas.openxmlformats.org/drawingml/2006/table">
            <a:tbl>
              <a:tblPr firstRow="1" bandRow="1">
                <a:tableStyleId>{5C22544A-7EE6-4342-B048-85BDC9FD1C3A}</a:tableStyleId>
              </a:tblPr>
              <a:tblGrid>
                <a:gridCol w="3053907">
                  <a:extLst>
                    <a:ext uri="{9D8B030D-6E8A-4147-A177-3AD203B41FA5}">
                      <a16:colId xmlns:a16="http://schemas.microsoft.com/office/drawing/2014/main" val="1938425297"/>
                    </a:ext>
                  </a:extLst>
                </a:gridCol>
                <a:gridCol w="3053907">
                  <a:extLst>
                    <a:ext uri="{9D8B030D-6E8A-4147-A177-3AD203B41FA5}">
                      <a16:colId xmlns:a16="http://schemas.microsoft.com/office/drawing/2014/main" val="203534152"/>
                    </a:ext>
                  </a:extLst>
                </a:gridCol>
                <a:gridCol w="3053907">
                  <a:extLst>
                    <a:ext uri="{9D8B030D-6E8A-4147-A177-3AD203B41FA5}">
                      <a16:colId xmlns:a16="http://schemas.microsoft.com/office/drawing/2014/main" val="2396849514"/>
                    </a:ext>
                  </a:extLst>
                </a:gridCol>
              </a:tblGrid>
              <a:tr h="915132">
                <a:tc>
                  <a:txBody>
                    <a:bodyPr/>
                    <a:lstStyle/>
                    <a:p>
                      <a:pPr algn="ctr"/>
                      <a:r>
                        <a:rPr lang="en-IN" sz="2800" b="0" i="0" dirty="0">
                          <a:solidFill>
                            <a:schemeClr val="bg1"/>
                          </a:solidFill>
                          <a:effectLst/>
                          <a:latin typeface="Arial" panose="020B0604020202020204" pitchFamily="34" charset="0"/>
                          <a:cs typeface="Arial" panose="020B0604020202020204" pitchFamily="34" charset="0"/>
                        </a:rPr>
                        <a:t>Device Protection Plan</a:t>
                      </a:r>
                      <a:endParaRPr lang="en-IN" sz="2800" b="0" dirty="0">
                        <a:latin typeface="Arial" panose="020B0604020202020204" pitchFamily="34" charset="0"/>
                        <a:cs typeface="Arial" panose="020B0604020202020204" pitchFamily="34" charset="0"/>
                      </a:endParaRPr>
                    </a:p>
                  </a:txBody>
                  <a:tcPr>
                    <a:lnB w="12700" cap="flat" cmpd="sng" algn="ctr">
                      <a:noFill/>
                      <a:prstDash val="solid"/>
                      <a:round/>
                      <a:headEnd type="none" w="med" len="med"/>
                      <a:tailEnd type="none" w="med" len="med"/>
                    </a:lnB>
                  </a:tcPr>
                </a:tc>
                <a:tc>
                  <a:txBody>
                    <a:bodyPr/>
                    <a:lstStyle/>
                    <a:p>
                      <a:pPr algn="ctr"/>
                      <a:r>
                        <a:rPr lang="en-IN" sz="2800" b="0" i="0" kern="1200" dirty="0">
                          <a:solidFill>
                            <a:schemeClr val="lt1"/>
                          </a:solidFill>
                          <a:effectLst/>
                          <a:latin typeface="Arial" panose="020B0604020202020204" pitchFamily="34" charset="0"/>
                          <a:ea typeface="+mn-ea"/>
                          <a:cs typeface="Arial" panose="020B0604020202020204" pitchFamily="34" charset="0"/>
                        </a:rPr>
                        <a:t>Customer Status</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Total Customer</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35012189"/>
                  </a:ext>
                </a:extLst>
              </a:tr>
              <a:tr h="537692">
                <a:tc rowSpan="3">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Yes </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Stayed </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a:txBody>
                    <a:bodyPr/>
                    <a:lstStyle/>
                    <a:p>
                      <a:pPr algn="ctr"/>
                      <a:r>
                        <a:rPr lang="en-US" sz="2800" b="0" i="0" kern="1200" dirty="0">
                          <a:solidFill>
                            <a:schemeClr val="dk1"/>
                          </a:solidFill>
                          <a:effectLst/>
                          <a:latin typeface="Arial" panose="020B0604020202020204" pitchFamily="34" charset="0"/>
                          <a:ea typeface="+mn-ea"/>
                          <a:cs typeface="Arial" panose="020B0604020202020204" pitchFamily="34" charset="0"/>
                        </a:rPr>
                        <a:t>1</a:t>
                      </a:r>
                      <a:r>
                        <a:rPr lang="en-IN" sz="2800" b="0" i="0" kern="1200" dirty="0">
                          <a:solidFill>
                            <a:schemeClr val="dk1"/>
                          </a:solidFill>
                          <a:effectLst/>
                          <a:latin typeface="Arial" panose="020B0604020202020204" pitchFamily="34" charset="0"/>
                          <a:ea typeface="+mn-ea"/>
                          <a:cs typeface="Arial" panose="020B0604020202020204" pitchFamily="34" charset="0"/>
                        </a:rPr>
                        <a:t>845</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46691186"/>
                  </a:ext>
                </a:extLst>
              </a:tr>
              <a:tr h="537692">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Churned </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a:txBody>
                    <a:bodyPr/>
                    <a:lstStyle/>
                    <a:p>
                      <a:pPr algn="ctr"/>
                      <a:r>
                        <a:rPr lang="en-US" sz="2800" dirty="0">
                          <a:latin typeface="Arial" panose="020B0604020202020204" pitchFamily="34" charset="0"/>
                          <a:cs typeface="Arial" panose="020B0604020202020204" pitchFamily="34" charset="0"/>
                        </a:rPr>
                        <a:t>545</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70501584"/>
                  </a:ext>
                </a:extLst>
              </a:tr>
              <a:tr h="537692">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latin typeface="Arial" panose="020B0604020202020204" pitchFamily="34" charset="0"/>
                          <a:cs typeface="Arial" panose="020B0604020202020204" pitchFamily="34" charset="0"/>
                        </a:rPr>
                        <a:t>Joined</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a:txBody>
                    <a:bodyPr/>
                    <a:lstStyle/>
                    <a:p>
                      <a:pPr algn="ctr"/>
                      <a:r>
                        <a:rPr lang="en-US" sz="2800" dirty="0">
                          <a:latin typeface="Arial" panose="020B0604020202020204" pitchFamily="34" charset="0"/>
                          <a:cs typeface="Arial" panose="020B0604020202020204" pitchFamily="34" charset="0"/>
                        </a:rPr>
                        <a:t>32</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12744595"/>
                  </a:ext>
                </a:extLst>
              </a:tr>
              <a:tr h="537692">
                <a:tc rowSpan="3">
                  <a:txBody>
                    <a:bodyPr/>
                    <a:lstStyle/>
                    <a:p>
                      <a:pPr algn="ctr"/>
                      <a:r>
                        <a:rPr lang="en-US" sz="2800" dirty="0">
                          <a:latin typeface="Arial" panose="020B0604020202020204" pitchFamily="34" charset="0"/>
                          <a:cs typeface="Arial" panose="020B0604020202020204" pitchFamily="34" charset="0"/>
                        </a:rPr>
                        <a:t>No</a:t>
                      </a:r>
                      <a:endParaRPr lang="en-IN" sz="2800" dirty="0">
                        <a:latin typeface="Arial" panose="020B0604020202020204" pitchFamily="34" charset="0"/>
                        <a:cs typeface="Arial" panose="020B0604020202020204" pitchFamily="34" charset="0"/>
                      </a:endParaRPr>
                    </a:p>
                  </a:txBody>
                  <a:tcPr>
                    <a:lnT w="12700" cap="flat" cmpd="sng" algn="ctr">
                      <a:noFill/>
                      <a:prstDash val="solid"/>
                      <a:round/>
                      <a:headEnd type="none" w="med" len="med"/>
                      <a:tailEnd type="none" w="med" len="med"/>
                    </a:lnT>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Stayed </a:t>
                      </a:r>
                    </a:p>
                  </a:txBody>
                  <a:tcPr/>
                </a:tc>
                <a:tc>
                  <a:txBody>
                    <a:bodyPr/>
                    <a:lstStyle/>
                    <a:p>
                      <a:pPr algn="ctr"/>
                      <a:r>
                        <a:rPr lang="en-US" sz="2800" b="0" i="0" kern="1200" dirty="0">
                          <a:solidFill>
                            <a:schemeClr val="dk1"/>
                          </a:solidFill>
                          <a:effectLst/>
                          <a:latin typeface="Arial" panose="020B0604020202020204" pitchFamily="34" charset="0"/>
                          <a:ea typeface="+mn-ea"/>
                          <a:cs typeface="Arial" panose="020B0604020202020204" pitchFamily="34" charset="0"/>
                        </a:rPr>
                        <a:t>1</a:t>
                      </a:r>
                      <a:r>
                        <a:rPr lang="en-IN" sz="2800" b="0" i="0" kern="1200" dirty="0">
                          <a:solidFill>
                            <a:schemeClr val="dk1"/>
                          </a:solidFill>
                          <a:effectLst/>
                          <a:latin typeface="Arial" panose="020B0604020202020204" pitchFamily="34" charset="0"/>
                          <a:ea typeface="+mn-ea"/>
                          <a:cs typeface="Arial" panose="020B0604020202020204" pitchFamily="34" charset="0"/>
                        </a:rPr>
                        <a:t>644</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6286803"/>
                  </a:ext>
                </a:extLst>
              </a:tr>
              <a:tr h="537692">
                <a:tc vMerge="1">
                  <a:txBody>
                    <a:bodyPr/>
                    <a:lstStyle/>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dk1"/>
                          </a:solidFill>
                          <a:effectLst/>
                          <a:latin typeface="Arial" panose="020B0604020202020204" pitchFamily="34" charset="0"/>
                          <a:ea typeface="+mn-ea"/>
                          <a:cs typeface="Arial" panose="020B0604020202020204" pitchFamily="34" charset="0"/>
                        </a:rPr>
                        <a:t>Churned </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b="0" i="0" kern="1200" dirty="0">
                          <a:solidFill>
                            <a:schemeClr val="dk1"/>
                          </a:solidFill>
                          <a:effectLst/>
                          <a:latin typeface="Arial" panose="020B0604020202020204" pitchFamily="34" charset="0"/>
                          <a:ea typeface="+mn-ea"/>
                          <a:cs typeface="Arial" panose="020B0604020202020204" pitchFamily="34" charset="0"/>
                        </a:rPr>
                        <a:t>1</a:t>
                      </a:r>
                      <a:r>
                        <a:rPr lang="en-IN" sz="2800" b="0" i="0" kern="1200" dirty="0">
                          <a:solidFill>
                            <a:schemeClr val="dk1"/>
                          </a:solidFill>
                          <a:effectLst/>
                          <a:latin typeface="Arial" panose="020B0604020202020204" pitchFamily="34" charset="0"/>
                          <a:ea typeface="+mn-ea"/>
                          <a:cs typeface="Arial" panose="020B0604020202020204" pitchFamily="34" charset="0"/>
                        </a:rPr>
                        <a:t>211</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46871701"/>
                  </a:ext>
                </a:extLst>
              </a:tr>
              <a:tr h="537692">
                <a:tc vMerge="1">
                  <a:txBody>
                    <a:bodyPr/>
                    <a:lstStyle/>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Arial" panose="020B0604020202020204" pitchFamily="34" charset="0"/>
                          <a:cs typeface="Arial" panose="020B0604020202020204" pitchFamily="34" charset="0"/>
                        </a:rPr>
                        <a:t>Joined</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240</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7132038"/>
                  </a:ext>
                </a:extLst>
              </a:tr>
            </a:tbl>
          </a:graphicData>
        </a:graphic>
      </p:graphicFrame>
      <p:sp>
        <p:nvSpPr>
          <p:cNvPr id="8" name="Rectangle 7">
            <a:extLst>
              <a:ext uri="{FF2B5EF4-FFF2-40B4-BE49-F238E27FC236}">
                <a16:creationId xmlns:a16="http://schemas.microsoft.com/office/drawing/2014/main" id="{D3D868BC-4EFA-53C8-B7A6-E39DC91C7501}"/>
              </a:ext>
            </a:extLst>
          </p:cNvPr>
          <p:cNvSpPr/>
          <p:nvPr/>
        </p:nvSpPr>
        <p:spPr>
          <a:xfrm>
            <a:off x="1430079" y="8267700"/>
            <a:ext cx="16248321" cy="13322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0" dirty="0">
                <a:solidFill>
                  <a:schemeClr val="bg1"/>
                </a:solidFill>
                <a:effectLst/>
                <a:latin typeface="Arial" panose="020B0604020202020204" pitchFamily="34" charset="0"/>
                <a:cs typeface="Arial" panose="020B0604020202020204" pitchFamily="34" charset="0"/>
              </a:rPr>
              <a:t>The  2422 customer has take device Protection Plan and 2845 customer has satisfied with our service and 32 new customer has joined us but we analysis that 545 customer has churned .</a:t>
            </a:r>
          </a:p>
        </p:txBody>
      </p:sp>
    </p:spTree>
    <p:extLst>
      <p:ext uri="{BB962C8B-B14F-4D97-AF65-F5344CB8AC3E}">
        <p14:creationId xmlns:p14="http://schemas.microsoft.com/office/powerpoint/2010/main" val="3604884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D2D219-DB17-36DE-E12F-4627D25EB865}"/>
              </a:ext>
            </a:extLst>
          </p:cNvPr>
          <p:cNvSpPr/>
          <p:nvPr/>
        </p:nvSpPr>
        <p:spPr>
          <a:xfrm>
            <a:off x="-457200" y="-342900"/>
            <a:ext cx="18745200" cy="106680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aphicFrame>
        <p:nvGraphicFramePr>
          <p:cNvPr id="4" name="Table 3">
            <a:extLst>
              <a:ext uri="{FF2B5EF4-FFF2-40B4-BE49-F238E27FC236}">
                <a16:creationId xmlns:a16="http://schemas.microsoft.com/office/drawing/2014/main" id="{9F4CDF2A-A4DA-0D3C-C165-7A1676D4D3B9}"/>
              </a:ext>
            </a:extLst>
          </p:cNvPr>
          <p:cNvGraphicFramePr>
            <a:graphicFrameLocks noGrp="1"/>
          </p:cNvGraphicFramePr>
          <p:nvPr>
            <p:extLst>
              <p:ext uri="{D42A27DB-BD31-4B8C-83A1-F6EECF244321}">
                <p14:modId xmlns:p14="http://schemas.microsoft.com/office/powerpoint/2010/main" val="4022279231"/>
              </p:ext>
            </p:extLst>
          </p:nvPr>
        </p:nvGraphicFramePr>
        <p:xfrm>
          <a:off x="1143000" y="3924300"/>
          <a:ext cx="4842710" cy="1066800"/>
        </p:xfrm>
        <a:graphic>
          <a:graphicData uri="http://schemas.openxmlformats.org/drawingml/2006/table">
            <a:tbl>
              <a:tblPr firstRow="1" bandRow="1">
                <a:tableStyleId>{5C22544A-7EE6-4342-B048-85BDC9FD1C3A}</a:tableStyleId>
              </a:tblPr>
              <a:tblGrid>
                <a:gridCol w="2421355">
                  <a:extLst>
                    <a:ext uri="{9D8B030D-6E8A-4147-A177-3AD203B41FA5}">
                      <a16:colId xmlns:a16="http://schemas.microsoft.com/office/drawing/2014/main" val="2986822757"/>
                    </a:ext>
                  </a:extLst>
                </a:gridCol>
                <a:gridCol w="2421355">
                  <a:extLst>
                    <a:ext uri="{9D8B030D-6E8A-4147-A177-3AD203B41FA5}">
                      <a16:colId xmlns:a16="http://schemas.microsoft.com/office/drawing/2014/main" val="4255951578"/>
                    </a:ext>
                  </a:extLst>
                </a:gridCol>
              </a:tblGrid>
              <a:tr h="533400">
                <a:tc>
                  <a:txBody>
                    <a:bodyPr/>
                    <a:lstStyle/>
                    <a:p>
                      <a:pPr algn="ctr"/>
                      <a:r>
                        <a:rPr lang="en-US" sz="2800" dirty="0">
                          <a:latin typeface="Arial" panose="020B0604020202020204" pitchFamily="34" charset="0"/>
                          <a:cs typeface="Arial" panose="020B0604020202020204" pitchFamily="34" charset="0"/>
                        </a:rPr>
                        <a:t>Yes</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No</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30634427"/>
                  </a:ext>
                </a:extLst>
              </a:tr>
              <a:tr h="533400">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2732</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2785</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47757581"/>
                  </a:ext>
                </a:extLst>
              </a:tr>
            </a:tbl>
          </a:graphicData>
        </a:graphic>
      </p:graphicFrame>
      <p:sp>
        <p:nvSpPr>
          <p:cNvPr id="5" name="Rectangle 4">
            <a:extLst>
              <a:ext uri="{FF2B5EF4-FFF2-40B4-BE49-F238E27FC236}">
                <a16:creationId xmlns:a16="http://schemas.microsoft.com/office/drawing/2014/main" id="{59DC5668-0364-E50A-7EFD-C3E4AA901306}"/>
              </a:ext>
            </a:extLst>
          </p:cNvPr>
          <p:cNvSpPr/>
          <p:nvPr/>
        </p:nvSpPr>
        <p:spPr>
          <a:xfrm>
            <a:off x="1752601" y="2851483"/>
            <a:ext cx="3429000" cy="1066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0" i="0" dirty="0">
                <a:solidFill>
                  <a:schemeClr val="bg1"/>
                </a:solidFill>
                <a:effectLst/>
                <a:latin typeface="Arial" panose="020B0604020202020204" pitchFamily="34" charset="0"/>
                <a:cs typeface="Arial" panose="020B0604020202020204" pitchFamily="34" charset="0"/>
              </a:rPr>
              <a:t>Streaming</a:t>
            </a:r>
            <a:r>
              <a:rPr lang="en-IN" sz="2800" b="0" i="0" dirty="0">
                <a:solidFill>
                  <a:schemeClr val="bg1"/>
                </a:solidFill>
                <a:effectLst/>
                <a:latin typeface="Arial" panose="020B0604020202020204" pitchFamily="34" charset="0"/>
                <a:cs typeface="Arial" panose="020B0604020202020204" pitchFamily="34" charset="0"/>
              </a:rPr>
              <a:t> Movies</a:t>
            </a:r>
            <a:endParaRPr lang="en-IN" sz="2800"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621F733-1447-ADE7-1883-CA90D246AE59}"/>
              </a:ext>
            </a:extLst>
          </p:cNvPr>
          <p:cNvSpPr/>
          <p:nvPr/>
        </p:nvSpPr>
        <p:spPr>
          <a:xfrm>
            <a:off x="7425490" y="3080083"/>
            <a:ext cx="4343400"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0" i="0" dirty="0">
                <a:solidFill>
                  <a:schemeClr val="bg1"/>
                </a:solidFill>
                <a:effectLst/>
                <a:latin typeface="Arial" panose="020B0604020202020204" pitchFamily="34" charset="0"/>
                <a:cs typeface="Arial" panose="020B0604020202020204" pitchFamily="34" charset="0"/>
              </a:rPr>
              <a:t>Streaming</a:t>
            </a:r>
            <a:r>
              <a:rPr lang="en-IN" sz="2800" b="0" i="0" dirty="0">
                <a:solidFill>
                  <a:schemeClr val="bg1"/>
                </a:solidFill>
                <a:effectLst/>
                <a:latin typeface="Arial" panose="020B0604020202020204" pitchFamily="34" charset="0"/>
                <a:cs typeface="Arial" panose="020B0604020202020204" pitchFamily="34" charset="0"/>
              </a:rPr>
              <a:t> Music</a:t>
            </a:r>
            <a:endParaRPr lang="en-IN" sz="2800" dirty="0">
              <a:solidFill>
                <a:schemeClr val="bg1"/>
              </a:solidFill>
              <a:latin typeface="Arial" panose="020B0604020202020204" pitchFamily="34" charset="0"/>
              <a:cs typeface="Arial" panose="020B0604020202020204" pitchFamily="34" charset="0"/>
            </a:endParaRPr>
          </a:p>
        </p:txBody>
      </p:sp>
      <p:sp>
        <p:nvSpPr>
          <p:cNvPr id="11" name="Flowchart: Data 10">
            <a:extLst>
              <a:ext uri="{FF2B5EF4-FFF2-40B4-BE49-F238E27FC236}">
                <a16:creationId xmlns:a16="http://schemas.microsoft.com/office/drawing/2014/main" id="{A504DAF4-E323-8CF0-0FC0-91B26483EBC9}"/>
              </a:ext>
            </a:extLst>
          </p:cNvPr>
          <p:cNvSpPr/>
          <p:nvPr/>
        </p:nvSpPr>
        <p:spPr>
          <a:xfrm>
            <a:off x="15346704" y="-38100"/>
            <a:ext cx="2472493" cy="10287000"/>
          </a:xfrm>
          <a:prstGeom prst="flowChartInputOutput">
            <a:avLst/>
          </a:prstGeom>
          <a:solidFill>
            <a:schemeClr val="accent1">
              <a:lumMod val="50000"/>
            </a:schemeClr>
          </a:solidFill>
          <a:ln>
            <a:noFill/>
          </a:ln>
          <a:effectLst>
            <a:glow rad="228600">
              <a:schemeClr val="accent1">
                <a:satMod val="175000"/>
                <a:alpha val="40000"/>
              </a:schemeClr>
            </a:glow>
            <a:outerShdw blurRad="76200" dir="13500000" sy="23000" kx="1200000" algn="br" rotWithShape="0">
              <a:prstClr val="black">
                <a:alpha val="2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B92BF74-7307-4D76-BBCA-4FE02D339C0E}"/>
              </a:ext>
            </a:extLst>
          </p:cNvPr>
          <p:cNvSpPr/>
          <p:nvPr/>
        </p:nvSpPr>
        <p:spPr>
          <a:xfrm>
            <a:off x="12911891" y="2851484"/>
            <a:ext cx="2709108" cy="1066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0" i="0" dirty="0">
                <a:solidFill>
                  <a:schemeClr val="bg1"/>
                </a:solidFill>
                <a:effectLst/>
                <a:latin typeface="Arial" panose="020B0604020202020204" pitchFamily="34" charset="0"/>
                <a:cs typeface="Arial" panose="020B0604020202020204" pitchFamily="34" charset="0"/>
              </a:rPr>
              <a:t>Streaming</a:t>
            </a:r>
            <a:r>
              <a:rPr lang="en-IN" sz="2800" b="0" i="0" dirty="0">
                <a:solidFill>
                  <a:schemeClr val="bg1"/>
                </a:solidFill>
                <a:effectLst/>
                <a:latin typeface="Arial" panose="020B0604020202020204" pitchFamily="34" charset="0"/>
                <a:cs typeface="Arial" panose="020B0604020202020204" pitchFamily="34" charset="0"/>
              </a:rPr>
              <a:t> TV</a:t>
            </a:r>
            <a:endParaRPr lang="en-IN" sz="2800" dirty="0">
              <a:solidFill>
                <a:schemeClr val="bg1"/>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13ECEA92-D0A9-E4F3-9542-CAA6D7A1E2ED}"/>
              </a:ext>
            </a:extLst>
          </p:cNvPr>
          <p:cNvGraphicFramePr>
            <a:graphicFrameLocks noGrp="1"/>
          </p:cNvGraphicFramePr>
          <p:nvPr>
            <p:extLst>
              <p:ext uri="{D42A27DB-BD31-4B8C-83A1-F6EECF244321}">
                <p14:modId xmlns:p14="http://schemas.microsoft.com/office/powerpoint/2010/main" val="3678772438"/>
              </p:ext>
            </p:extLst>
          </p:nvPr>
        </p:nvGraphicFramePr>
        <p:xfrm>
          <a:off x="6138110" y="3924300"/>
          <a:ext cx="5520490" cy="1066800"/>
        </p:xfrm>
        <a:graphic>
          <a:graphicData uri="http://schemas.openxmlformats.org/drawingml/2006/table">
            <a:tbl>
              <a:tblPr firstRow="1" bandRow="1">
                <a:tableStyleId>{5C22544A-7EE6-4342-B048-85BDC9FD1C3A}</a:tableStyleId>
              </a:tblPr>
              <a:tblGrid>
                <a:gridCol w="2760245">
                  <a:extLst>
                    <a:ext uri="{9D8B030D-6E8A-4147-A177-3AD203B41FA5}">
                      <a16:colId xmlns:a16="http://schemas.microsoft.com/office/drawing/2014/main" val="2986822757"/>
                    </a:ext>
                  </a:extLst>
                </a:gridCol>
                <a:gridCol w="2760245">
                  <a:extLst>
                    <a:ext uri="{9D8B030D-6E8A-4147-A177-3AD203B41FA5}">
                      <a16:colId xmlns:a16="http://schemas.microsoft.com/office/drawing/2014/main" val="4255951578"/>
                    </a:ext>
                  </a:extLst>
                </a:gridCol>
              </a:tblGrid>
              <a:tr h="533400">
                <a:tc>
                  <a:txBody>
                    <a:bodyPr/>
                    <a:lstStyle/>
                    <a:p>
                      <a:pPr algn="ctr"/>
                      <a:r>
                        <a:rPr lang="en-US" sz="2800" dirty="0">
                          <a:latin typeface="Arial" panose="020B0604020202020204" pitchFamily="34" charset="0"/>
                          <a:cs typeface="Arial" panose="020B0604020202020204" pitchFamily="34" charset="0"/>
                        </a:rPr>
                        <a:t>Yes</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No</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30634427"/>
                  </a:ext>
                </a:extLst>
              </a:tr>
              <a:tr h="533400">
                <a:tc>
                  <a:txBody>
                    <a:bodyPr/>
                    <a:lstStyle/>
                    <a:p>
                      <a:pPr algn="ctr"/>
                      <a:r>
                        <a:rPr lang="en-US" sz="2800" dirty="0">
                          <a:latin typeface="Arial" panose="020B0604020202020204" pitchFamily="34" charset="0"/>
                          <a:cs typeface="Arial" panose="020B0604020202020204" pitchFamily="34" charset="0"/>
                        </a:rPr>
                        <a:t>2488</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3029</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47757581"/>
                  </a:ext>
                </a:extLst>
              </a:tr>
            </a:tbl>
          </a:graphicData>
        </a:graphic>
      </p:graphicFrame>
      <p:graphicFrame>
        <p:nvGraphicFramePr>
          <p:cNvPr id="9" name="Table 8">
            <a:extLst>
              <a:ext uri="{FF2B5EF4-FFF2-40B4-BE49-F238E27FC236}">
                <a16:creationId xmlns:a16="http://schemas.microsoft.com/office/drawing/2014/main" id="{F6E3D8CB-A4C4-4D60-86A5-FDB207F27B84}"/>
              </a:ext>
            </a:extLst>
          </p:cNvPr>
          <p:cNvGraphicFramePr>
            <a:graphicFrameLocks noGrp="1"/>
          </p:cNvGraphicFramePr>
          <p:nvPr>
            <p:extLst>
              <p:ext uri="{D42A27DB-BD31-4B8C-83A1-F6EECF244321}">
                <p14:modId xmlns:p14="http://schemas.microsoft.com/office/powerpoint/2010/main" val="3214853489"/>
              </p:ext>
            </p:extLst>
          </p:nvPr>
        </p:nvGraphicFramePr>
        <p:xfrm>
          <a:off x="11811000" y="3918284"/>
          <a:ext cx="5334000" cy="106680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986822757"/>
                    </a:ext>
                  </a:extLst>
                </a:gridCol>
                <a:gridCol w="2667000">
                  <a:extLst>
                    <a:ext uri="{9D8B030D-6E8A-4147-A177-3AD203B41FA5}">
                      <a16:colId xmlns:a16="http://schemas.microsoft.com/office/drawing/2014/main" val="4255951578"/>
                    </a:ext>
                  </a:extLst>
                </a:gridCol>
              </a:tblGrid>
              <a:tr h="533400">
                <a:tc>
                  <a:txBody>
                    <a:bodyPr/>
                    <a:lstStyle/>
                    <a:p>
                      <a:pPr algn="ctr"/>
                      <a:r>
                        <a:rPr lang="en-US" sz="2800" dirty="0">
                          <a:latin typeface="Arial" panose="020B0604020202020204" pitchFamily="34" charset="0"/>
                          <a:cs typeface="Arial" panose="020B0604020202020204" pitchFamily="34" charset="0"/>
                        </a:rPr>
                        <a:t>Yes</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No</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30634427"/>
                  </a:ext>
                </a:extLst>
              </a:tr>
              <a:tr h="533400">
                <a:tc>
                  <a:txBody>
                    <a:bodyPr/>
                    <a:lstStyle/>
                    <a:p>
                      <a:pPr algn="ctr"/>
                      <a:r>
                        <a:rPr lang="en-US" sz="2800" dirty="0">
                          <a:latin typeface="Arial" panose="020B0604020202020204" pitchFamily="34" charset="0"/>
                          <a:cs typeface="Arial" panose="020B0604020202020204" pitchFamily="34" charset="0"/>
                        </a:rPr>
                        <a:t>2707</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2810</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47757581"/>
                  </a:ext>
                </a:extLst>
              </a:tr>
            </a:tbl>
          </a:graphicData>
        </a:graphic>
      </p:graphicFrame>
      <p:sp>
        <p:nvSpPr>
          <p:cNvPr id="10" name="Rectangle 9">
            <a:extLst>
              <a:ext uri="{FF2B5EF4-FFF2-40B4-BE49-F238E27FC236}">
                <a16:creationId xmlns:a16="http://schemas.microsoft.com/office/drawing/2014/main" id="{D863E787-AB53-E16C-B28D-552B165F0537}"/>
              </a:ext>
            </a:extLst>
          </p:cNvPr>
          <p:cNvSpPr/>
          <p:nvPr/>
        </p:nvSpPr>
        <p:spPr>
          <a:xfrm>
            <a:off x="1752601" y="6051884"/>
            <a:ext cx="15240000" cy="20764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0" dirty="0">
                <a:solidFill>
                  <a:schemeClr val="bg1"/>
                </a:solidFill>
                <a:effectLst/>
                <a:latin typeface="Arial" panose="020B0604020202020204" pitchFamily="34" charset="0"/>
                <a:cs typeface="Arial" panose="020B0604020202020204" pitchFamily="34" charset="0"/>
              </a:rPr>
              <a:t> Streaming Movies as the predominant service, favored by a substantial 2732 customers. Additionally, Streaming TV emerges as another highly popular service, enjoyed by 2707 customers.</a:t>
            </a:r>
          </a:p>
        </p:txBody>
      </p:sp>
      <p:sp>
        <p:nvSpPr>
          <p:cNvPr id="3" name="Rectangle 2">
            <a:extLst>
              <a:ext uri="{FF2B5EF4-FFF2-40B4-BE49-F238E27FC236}">
                <a16:creationId xmlns:a16="http://schemas.microsoft.com/office/drawing/2014/main" id="{6568A503-5EE9-CF26-A1F7-4F64D1D433C9}"/>
              </a:ext>
            </a:extLst>
          </p:cNvPr>
          <p:cNvSpPr/>
          <p:nvPr/>
        </p:nvSpPr>
        <p:spPr>
          <a:xfrm>
            <a:off x="990600" y="952500"/>
            <a:ext cx="16535400" cy="160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effectLst/>
                <a:latin typeface="Now Bold" panose="020B0604020202020204" charset="0"/>
              </a:rPr>
              <a:t>Analysis the streaming services are most popular among our customer base, and do they impact retention</a:t>
            </a:r>
            <a:endParaRPr lang="en-US" sz="3200" b="0" dirty="0">
              <a:solidFill>
                <a:schemeClr val="bg1"/>
              </a:solidFill>
              <a:effectLst/>
              <a:latin typeface="Now Bold" panose="020B0604020202020204" charset="0"/>
            </a:endParaRPr>
          </a:p>
        </p:txBody>
      </p:sp>
      <p:sp>
        <p:nvSpPr>
          <p:cNvPr id="12" name="Freeform 8">
            <a:extLst>
              <a:ext uri="{FF2B5EF4-FFF2-40B4-BE49-F238E27FC236}">
                <a16:creationId xmlns:a16="http://schemas.microsoft.com/office/drawing/2014/main" id="{356D3F96-4393-9CD8-21AA-9C947F194942}"/>
              </a:ext>
            </a:extLst>
          </p:cNvPr>
          <p:cNvSpPr/>
          <p:nvPr/>
        </p:nvSpPr>
        <p:spPr>
          <a:xfrm>
            <a:off x="-457200" y="8776527"/>
            <a:ext cx="18745200" cy="4291773"/>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4">
            <a:extLst>
              <a:ext uri="{FF2B5EF4-FFF2-40B4-BE49-F238E27FC236}">
                <a16:creationId xmlns:a16="http://schemas.microsoft.com/office/drawing/2014/main" id="{CEE85E0F-E44E-0092-1C58-F59552ECD50E}"/>
              </a:ext>
            </a:extLst>
          </p:cNvPr>
          <p:cNvSpPr/>
          <p:nvPr/>
        </p:nvSpPr>
        <p:spPr>
          <a:xfrm>
            <a:off x="6155154" y="5018113"/>
            <a:ext cx="5808245" cy="917489"/>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5"/>
            <a:stretch>
              <a:fillRect t="-86495"/>
            </a:stretch>
          </a:blipFill>
        </p:spPr>
      </p:sp>
      <p:sp>
        <p:nvSpPr>
          <p:cNvPr id="14" name="Freeform 4">
            <a:extLst>
              <a:ext uri="{FF2B5EF4-FFF2-40B4-BE49-F238E27FC236}">
                <a16:creationId xmlns:a16="http://schemas.microsoft.com/office/drawing/2014/main" id="{4C3E8DA4-AF2D-6F06-518A-C44D98FBD496}"/>
              </a:ext>
            </a:extLst>
          </p:cNvPr>
          <p:cNvSpPr/>
          <p:nvPr/>
        </p:nvSpPr>
        <p:spPr>
          <a:xfrm>
            <a:off x="1274955" y="4991100"/>
            <a:ext cx="4842710" cy="917489"/>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5"/>
            <a:stretch>
              <a:fillRect t="-86495"/>
            </a:stretch>
          </a:blipFill>
        </p:spPr>
      </p:sp>
      <p:sp>
        <p:nvSpPr>
          <p:cNvPr id="15" name="Freeform 4">
            <a:extLst>
              <a:ext uri="{FF2B5EF4-FFF2-40B4-BE49-F238E27FC236}">
                <a16:creationId xmlns:a16="http://schemas.microsoft.com/office/drawing/2014/main" id="{CC6012CF-B8FF-6AAC-E771-73C139659CFD}"/>
              </a:ext>
            </a:extLst>
          </p:cNvPr>
          <p:cNvSpPr/>
          <p:nvPr/>
        </p:nvSpPr>
        <p:spPr>
          <a:xfrm>
            <a:off x="11696090" y="4991100"/>
            <a:ext cx="6117664" cy="917489"/>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5"/>
            <a:stretch>
              <a:fillRect t="-86495"/>
            </a:stretch>
          </a:blipFill>
        </p:spPr>
      </p:sp>
    </p:spTree>
    <p:extLst>
      <p:ext uri="{BB962C8B-B14F-4D97-AF65-F5344CB8AC3E}">
        <p14:creationId xmlns:p14="http://schemas.microsoft.com/office/powerpoint/2010/main" val="4043865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D8DC5-8C5F-ED69-E7EE-A4F71254C28E}"/>
              </a:ext>
            </a:extLst>
          </p:cNvPr>
          <p:cNvSpPr/>
          <p:nvPr/>
        </p:nvSpPr>
        <p:spPr>
          <a:xfrm>
            <a:off x="-228600" y="-57150"/>
            <a:ext cx="18532642" cy="104013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52CF66BA-3D2E-DD48-5BDF-7FE0B10DEF53}"/>
              </a:ext>
            </a:extLst>
          </p:cNvPr>
          <p:cNvPicPr>
            <a:picLocks noChangeAspect="1"/>
          </p:cNvPicPr>
          <p:nvPr/>
        </p:nvPicPr>
        <p:blipFill>
          <a:blip r:embed="rId2"/>
          <a:stretch>
            <a:fillRect/>
          </a:stretch>
        </p:blipFill>
        <p:spPr>
          <a:xfrm>
            <a:off x="8077200" y="2780632"/>
            <a:ext cx="9296400" cy="6553868"/>
          </a:xfrm>
          <a:prstGeom prst="rect">
            <a:avLst/>
          </a:prstGeom>
        </p:spPr>
      </p:pic>
      <p:sp>
        <p:nvSpPr>
          <p:cNvPr id="9" name="Freeform 3">
            <a:extLst>
              <a:ext uri="{FF2B5EF4-FFF2-40B4-BE49-F238E27FC236}">
                <a16:creationId xmlns:a16="http://schemas.microsoft.com/office/drawing/2014/main" id="{E5C7CB64-D5DC-72BC-2DCB-0751E3FB3497}"/>
              </a:ext>
            </a:extLst>
          </p:cNvPr>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sp>
        <p:nvSpPr>
          <p:cNvPr id="3" name="Rectangle 2">
            <a:extLst>
              <a:ext uri="{FF2B5EF4-FFF2-40B4-BE49-F238E27FC236}">
                <a16:creationId xmlns:a16="http://schemas.microsoft.com/office/drawing/2014/main" id="{22FBA833-9913-779E-C67C-087A5E60E2EA}"/>
              </a:ext>
            </a:extLst>
          </p:cNvPr>
          <p:cNvSpPr/>
          <p:nvPr/>
        </p:nvSpPr>
        <p:spPr>
          <a:xfrm>
            <a:off x="1066800" y="952500"/>
            <a:ext cx="15773400" cy="1524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rPr>
              <a:t>Analysis by marital status impact customer on spending habits :</a:t>
            </a:r>
            <a:endParaRPr lang="en-US" sz="4000" b="0" dirty="0">
              <a:solidFill>
                <a:schemeClr val="bg1"/>
              </a:solidFill>
              <a:effectLst/>
              <a:latin typeface="Now Bold" panose="020B0604020202020204" charset="0"/>
            </a:endParaRPr>
          </a:p>
        </p:txBody>
      </p:sp>
      <p:sp>
        <p:nvSpPr>
          <p:cNvPr id="4" name="Rectangle 3">
            <a:extLst>
              <a:ext uri="{FF2B5EF4-FFF2-40B4-BE49-F238E27FC236}">
                <a16:creationId xmlns:a16="http://schemas.microsoft.com/office/drawing/2014/main" id="{C3E6E9C5-FBEF-3110-54EC-EFFF116077B9}"/>
              </a:ext>
            </a:extLst>
          </p:cNvPr>
          <p:cNvSpPr/>
          <p:nvPr/>
        </p:nvSpPr>
        <p:spPr>
          <a:xfrm>
            <a:off x="1219200" y="2781300"/>
            <a:ext cx="5105400" cy="838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0" i="0" dirty="0">
                <a:solidFill>
                  <a:schemeClr val="bg1"/>
                </a:solidFill>
                <a:effectLst/>
                <a:latin typeface="Arial" panose="020B0604020202020204" pitchFamily="34" charset="0"/>
                <a:cs typeface="Arial" panose="020B0604020202020204" pitchFamily="34" charset="0"/>
              </a:rPr>
              <a:t>Marital Status </a:t>
            </a:r>
            <a:endParaRPr lang="en-IN" sz="3200" dirty="0">
              <a:solidFill>
                <a:schemeClr val="bg1"/>
              </a:solidFill>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1E3EC7E3-BAA9-833E-630E-020793A23144}"/>
              </a:ext>
            </a:extLst>
          </p:cNvPr>
          <p:cNvGraphicFramePr>
            <a:graphicFrameLocks noGrp="1"/>
          </p:cNvGraphicFramePr>
          <p:nvPr>
            <p:extLst>
              <p:ext uri="{D42A27DB-BD31-4B8C-83A1-F6EECF244321}">
                <p14:modId xmlns:p14="http://schemas.microsoft.com/office/powerpoint/2010/main" val="3949998358"/>
              </p:ext>
            </p:extLst>
          </p:nvPr>
        </p:nvGraphicFramePr>
        <p:xfrm>
          <a:off x="1524000" y="3848100"/>
          <a:ext cx="6096000" cy="1092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025400257"/>
                    </a:ext>
                  </a:extLst>
                </a:gridCol>
                <a:gridCol w="3048000">
                  <a:extLst>
                    <a:ext uri="{9D8B030D-6E8A-4147-A177-3AD203B41FA5}">
                      <a16:colId xmlns:a16="http://schemas.microsoft.com/office/drawing/2014/main" val="2155006492"/>
                    </a:ext>
                  </a:extLst>
                </a:gridCol>
              </a:tblGrid>
              <a:tr h="546100">
                <a:tc>
                  <a:txBody>
                    <a:bodyPr/>
                    <a:lstStyle/>
                    <a:p>
                      <a:pPr algn="ctr"/>
                      <a:r>
                        <a:rPr lang="en-US" sz="2800" dirty="0">
                          <a:latin typeface="Arial" panose="020B0604020202020204" pitchFamily="34" charset="0"/>
                          <a:cs typeface="Arial" panose="020B0604020202020204" pitchFamily="34" charset="0"/>
                        </a:rPr>
                        <a:t>Married</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Un-Married</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6325050"/>
                  </a:ext>
                </a:extLst>
              </a:tr>
              <a:tr h="546100">
                <a:tc>
                  <a:txBody>
                    <a:bodyPr/>
                    <a:lstStyle/>
                    <a:p>
                      <a:pPr algn="ctr"/>
                      <a:r>
                        <a:rPr lang="en-IN" sz="2400" b="0" i="0" kern="1200" dirty="0">
                          <a:solidFill>
                            <a:schemeClr val="dk1"/>
                          </a:solidFill>
                          <a:effectLst/>
                          <a:latin typeface="Arial" panose="020B0604020202020204" pitchFamily="34" charset="0"/>
                          <a:ea typeface="+mn-ea"/>
                          <a:cs typeface="Arial" panose="020B0604020202020204" pitchFamily="34" charset="0"/>
                        </a:rPr>
                        <a:t>13645092.25</a:t>
                      </a:r>
                      <a:endParaRPr lang="en-IN" sz="2400" dirty="0">
                        <a:latin typeface="Arial" panose="020B0604020202020204" pitchFamily="34" charset="0"/>
                        <a:cs typeface="Arial" panose="020B0604020202020204" pitchFamily="34" charset="0"/>
                      </a:endParaRPr>
                    </a:p>
                  </a:txBody>
                  <a:tcPr/>
                </a:tc>
                <a:tc>
                  <a:txBody>
                    <a:bodyPr/>
                    <a:lstStyle/>
                    <a:p>
                      <a:pPr algn="ctr"/>
                      <a:r>
                        <a:rPr lang="en-IN" sz="2400" b="0" i="0" kern="1200" dirty="0">
                          <a:solidFill>
                            <a:schemeClr val="dk1"/>
                          </a:solidFill>
                          <a:effectLst/>
                          <a:latin typeface="Arial" panose="020B0604020202020204" pitchFamily="34" charset="0"/>
                          <a:ea typeface="+mn-ea"/>
                          <a:cs typeface="Arial" panose="020B0604020202020204" pitchFamily="34" charset="0"/>
                        </a:rPr>
                        <a:t>7726039.44</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6546939"/>
                  </a:ext>
                </a:extLst>
              </a:tr>
            </a:tbl>
          </a:graphicData>
        </a:graphic>
      </p:graphicFrame>
      <p:sp>
        <p:nvSpPr>
          <p:cNvPr id="10" name="Freeform 2">
            <a:extLst>
              <a:ext uri="{FF2B5EF4-FFF2-40B4-BE49-F238E27FC236}">
                <a16:creationId xmlns:a16="http://schemas.microsoft.com/office/drawing/2014/main" id="{B87F1C23-692D-A6E1-575F-CBABFA4F203A}"/>
              </a:ext>
            </a:extLst>
          </p:cNvPr>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Rectangle 7">
            <a:extLst>
              <a:ext uri="{FF2B5EF4-FFF2-40B4-BE49-F238E27FC236}">
                <a16:creationId xmlns:a16="http://schemas.microsoft.com/office/drawing/2014/main" id="{5AAA88EF-21B8-F792-81A9-C0A3A62594B7}"/>
              </a:ext>
            </a:extLst>
          </p:cNvPr>
          <p:cNvSpPr/>
          <p:nvPr/>
        </p:nvSpPr>
        <p:spPr>
          <a:xfrm>
            <a:off x="914400" y="5143500"/>
            <a:ext cx="7162800" cy="3505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rial" panose="020B0604020202020204" pitchFamily="34" charset="0"/>
                <a:cs typeface="Arial" panose="020B0604020202020204" pitchFamily="34" charset="0"/>
              </a:rPr>
              <a:t>M</a:t>
            </a:r>
            <a:r>
              <a:rPr lang="en-US" sz="2800" b="0" dirty="0">
                <a:solidFill>
                  <a:schemeClr val="bg1"/>
                </a:solidFill>
                <a:effectLst/>
                <a:latin typeface="Arial" panose="020B0604020202020204" pitchFamily="34" charset="0"/>
                <a:cs typeface="Arial" panose="020B0604020202020204" pitchFamily="34" charset="0"/>
              </a:rPr>
              <a:t>arried individuals exhibit higher spending compared to unmarried counterparts. This indicates a potential correlation between marital status and spending behavior. </a:t>
            </a:r>
          </a:p>
        </p:txBody>
      </p:sp>
      <p:sp>
        <p:nvSpPr>
          <p:cNvPr id="11" name="Freeform 6">
            <a:extLst>
              <a:ext uri="{FF2B5EF4-FFF2-40B4-BE49-F238E27FC236}">
                <a16:creationId xmlns:a16="http://schemas.microsoft.com/office/drawing/2014/main" id="{21CD3A06-D018-65E1-8D26-8A1FD7B62D00}"/>
              </a:ext>
            </a:extLst>
          </p:cNvPr>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964077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0BC05B-2567-943E-6E74-23C61805C322}"/>
              </a:ext>
            </a:extLst>
          </p:cNvPr>
          <p:cNvSpPr/>
          <p:nvPr/>
        </p:nvSpPr>
        <p:spPr>
          <a:xfrm>
            <a:off x="-152400" y="-419100"/>
            <a:ext cx="18897600" cy="107442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60000"/>
                  <a:lumOff val="40000"/>
                </a:schemeClr>
              </a:solidFill>
            </a:endParaRPr>
          </a:p>
        </p:txBody>
      </p:sp>
      <p:sp>
        <p:nvSpPr>
          <p:cNvPr id="5" name="Rectangle 4">
            <a:extLst>
              <a:ext uri="{FF2B5EF4-FFF2-40B4-BE49-F238E27FC236}">
                <a16:creationId xmlns:a16="http://schemas.microsoft.com/office/drawing/2014/main" id="{D04C781B-2FE0-E85A-6B86-698F60BC1817}"/>
              </a:ext>
            </a:extLst>
          </p:cNvPr>
          <p:cNvSpPr/>
          <p:nvPr/>
        </p:nvSpPr>
        <p:spPr>
          <a:xfrm>
            <a:off x="1600200" y="1558089"/>
            <a:ext cx="4267200"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2800" dirty="0">
              <a:latin typeface="Arial Black" panose="020B0A040201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3ABCE42D-87F6-D2A6-7160-01CECD8DE9A1}"/>
              </a:ext>
            </a:extLst>
          </p:cNvPr>
          <p:cNvGraphicFramePr>
            <a:graphicFrameLocks noGrp="1"/>
          </p:cNvGraphicFramePr>
          <p:nvPr>
            <p:extLst>
              <p:ext uri="{D42A27DB-BD31-4B8C-83A1-F6EECF244321}">
                <p14:modId xmlns:p14="http://schemas.microsoft.com/office/powerpoint/2010/main" val="1704558841"/>
              </p:ext>
            </p:extLst>
          </p:nvPr>
        </p:nvGraphicFramePr>
        <p:xfrm>
          <a:off x="1790700" y="1728136"/>
          <a:ext cx="8153400" cy="1013460"/>
        </p:xfrm>
        <a:graphic>
          <a:graphicData uri="http://schemas.openxmlformats.org/drawingml/2006/table">
            <a:tbl>
              <a:tblPr firstRow="1" bandRow="1">
                <a:tableStyleId>{5C22544A-7EE6-4342-B048-85BDC9FD1C3A}</a:tableStyleId>
              </a:tblPr>
              <a:tblGrid>
                <a:gridCol w="2717800">
                  <a:extLst>
                    <a:ext uri="{9D8B030D-6E8A-4147-A177-3AD203B41FA5}">
                      <a16:colId xmlns:a16="http://schemas.microsoft.com/office/drawing/2014/main" val="4140797711"/>
                    </a:ext>
                  </a:extLst>
                </a:gridCol>
                <a:gridCol w="2717800">
                  <a:extLst>
                    <a:ext uri="{9D8B030D-6E8A-4147-A177-3AD203B41FA5}">
                      <a16:colId xmlns:a16="http://schemas.microsoft.com/office/drawing/2014/main" val="3600996593"/>
                    </a:ext>
                  </a:extLst>
                </a:gridCol>
                <a:gridCol w="2717800">
                  <a:extLst>
                    <a:ext uri="{9D8B030D-6E8A-4147-A177-3AD203B41FA5}">
                      <a16:colId xmlns:a16="http://schemas.microsoft.com/office/drawing/2014/main" val="2064510327"/>
                    </a:ext>
                  </a:extLst>
                </a:gridCol>
              </a:tblGrid>
              <a:tr h="495300">
                <a:tc>
                  <a:txBody>
                    <a:bodyPr/>
                    <a:lstStyle/>
                    <a:p>
                      <a:pPr algn="ctr"/>
                      <a:r>
                        <a:rPr lang="en-US" sz="2800" dirty="0">
                          <a:latin typeface="Arial" panose="020B0604020202020204" pitchFamily="34" charset="0"/>
                          <a:cs typeface="Arial" panose="020B0604020202020204" pitchFamily="34" charset="0"/>
                        </a:rPr>
                        <a:t>Adult</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Old</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Young</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5467305"/>
                  </a:ext>
                </a:extLst>
              </a:tr>
              <a:tr h="495300">
                <a:tc>
                  <a:txBody>
                    <a:bodyPr/>
                    <a:lstStyle/>
                    <a:p>
                      <a:pPr algn="ctr"/>
                      <a:r>
                        <a:rPr lang="en-IN" sz="2400" b="0" i="0" kern="1200" dirty="0">
                          <a:solidFill>
                            <a:schemeClr val="dk1"/>
                          </a:solidFill>
                          <a:effectLst/>
                          <a:latin typeface="Arial" panose="020B0604020202020204" pitchFamily="34" charset="0"/>
                          <a:ea typeface="+mn-ea"/>
                          <a:cs typeface="Arial" panose="020B0604020202020204" pitchFamily="34" charset="0"/>
                        </a:rPr>
                        <a:t>15.23</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15.11</a:t>
                      </a:r>
                      <a:endParaRPr lang="en-IN" sz="24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41.92</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7025456"/>
                  </a:ext>
                </a:extLst>
              </a:tr>
            </a:tbl>
          </a:graphicData>
        </a:graphic>
      </p:graphicFrame>
      <p:sp>
        <p:nvSpPr>
          <p:cNvPr id="7" name="Rectangle 6">
            <a:extLst>
              <a:ext uri="{FF2B5EF4-FFF2-40B4-BE49-F238E27FC236}">
                <a16:creationId xmlns:a16="http://schemas.microsoft.com/office/drawing/2014/main" id="{338D606E-B55B-9618-17A7-FEF432861578}"/>
              </a:ext>
            </a:extLst>
          </p:cNvPr>
          <p:cNvSpPr/>
          <p:nvPr/>
        </p:nvSpPr>
        <p:spPr>
          <a:xfrm>
            <a:off x="1181100" y="3295650"/>
            <a:ext cx="15925800" cy="6055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0" dirty="0">
                <a:solidFill>
                  <a:schemeClr val="bg1"/>
                </a:solidFill>
                <a:effectLst/>
                <a:latin typeface="Arial" panose="020B0604020202020204" pitchFamily="34" charset="0"/>
                <a:cs typeface="Arial" panose="020B0604020202020204" pitchFamily="34" charset="0"/>
              </a:rPr>
              <a:t>The Young has maximum average monthly GB Download its 41.92 GB and Adult and old has also 15.73 GB and 14.73GB.</a:t>
            </a:r>
          </a:p>
        </p:txBody>
      </p:sp>
      <p:sp>
        <p:nvSpPr>
          <p:cNvPr id="8" name="Rectangle 7">
            <a:extLst>
              <a:ext uri="{FF2B5EF4-FFF2-40B4-BE49-F238E27FC236}">
                <a16:creationId xmlns:a16="http://schemas.microsoft.com/office/drawing/2014/main" id="{EBAF9D73-CF7E-36BA-C5A5-D317A27F1D93}"/>
              </a:ext>
            </a:extLst>
          </p:cNvPr>
          <p:cNvSpPr/>
          <p:nvPr/>
        </p:nvSpPr>
        <p:spPr>
          <a:xfrm>
            <a:off x="898358" y="4026568"/>
            <a:ext cx="16154400" cy="838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accent1">
                    <a:lumMod val="40000"/>
                    <a:lumOff val="60000"/>
                  </a:schemeClr>
                </a:solidFill>
                <a:effectLst/>
                <a:latin typeface="Now Bold" panose="020B0604020202020204" charset="0"/>
              </a:rPr>
              <a:t>Analysis How long do customers typically stay with our company (tenure) segment wise :</a:t>
            </a:r>
            <a:endParaRPr lang="en-US" sz="2800" b="0" dirty="0">
              <a:solidFill>
                <a:schemeClr val="accent1">
                  <a:lumMod val="40000"/>
                  <a:lumOff val="60000"/>
                </a:schemeClr>
              </a:solidFill>
              <a:effectLst/>
              <a:latin typeface="Now Bold" panose="020B0604020202020204" charset="0"/>
            </a:endParaRPr>
          </a:p>
        </p:txBody>
      </p:sp>
      <p:sp>
        <p:nvSpPr>
          <p:cNvPr id="13" name="Freeform 6">
            <a:extLst>
              <a:ext uri="{FF2B5EF4-FFF2-40B4-BE49-F238E27FC236}">
                <a16:creationId xmlns:a16="http://schemas.microsoft.com/office/drawing/2014/main" id="{B24F84DB-1810-C438-55C2-84D5EC79DA34}"/>
              </a:ext>
            </a:extLst>
          </p:cNvPr>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9" name="Table 8">
            <a:extLst>
              <a:ext uri="{FF2B5EF4-FFF2-40B4-BE49-F238E27FC236}">
                <a16:creationId xmlns:a16="http://schemas.microsoft.com/office/drawing/2014/main" id="{779246FA-4EE0-F0AC-55D4-CDD3B48F9764}"/>
              </a:ext>
            </a:extLst>
          </p:cNvPr>
          <p:cNvGraphicFramePr>
            <a:graphicFrameLocks noGrp="1"/>
          </p:cNvGraphicFramePr>
          <p:nvPr>
            <p:extLst>
              <p:ext uri="{D42A27DB-BD31-4B8C-83A1-F6EECF244321}">
                <p14:modId xmlns:p14="http://schemas.microsoft.com/office/powerpoint/2010/main" val="1020985583"/>
              </p:ext>
            </p:extLst>
          </p:nvPr>
        </p:nvGraphicFramePr>
        <p:xfrm>
          <a:off x="1758616" y="5214886"/>
          <a:ext cx="8153400" cy="1013460"/>
        </p:xfrm>
        <a:graphic>
          <a:graphicData uri="http://schemas.openxmlformats.org/drawingml/2006/table">
            <a:tbl>
              <a:tblPr firstRow="1" bandRow="1">
                <a:tableStyleId>{5C22544A-7EE6-4342-B048-85BDC9FD1C3A}</a:tableStyleId>
              </a:tblPr>
              <a:tblGrid>
                <a:gridCol w="2717800">
                  <a:extLst>
                    <a:ext uri="{9D8B030D-6E8A-4147-A177-3AD203B41FA5}">
                      <a16:colId xmlns:a16="http://schemas.microsoft.com/office/drawing/2014/main" val="4140797711"/>
                    </a:ext>
                  </a:extLst>
                </a:gridCol>
                <a:gridCol w="2717800">
                  <a:extLst>
                    <a:ext uri="{9D8B030D-6E8A-4147-A177-3AD203B41FA5}">
                      <a16:colId xmlns:a16="http://schemas.microsoft.com/office/drawing/2014/main" val="3600996593"/>
                    </a:ext>
                  </a:extLst>
                </a:gridCol>
                <a:gridCol w="2717800">
                  <a:extLst>
                    <a:ext uri="{9D8B030D-6E8A-4147-A177-3AD203B41FA5}">
                      <a16:colId xmlns:a16="http://schemas.microsoft.com/office/drawing/2014/main" val="2064510327"/>
                    </a:ext>
                  </a:extLst>
                </a:gridCol>
              </a:tblGrid>
              <a:tr h="495300">
                <a:tc>
                  <a:txBody>
                    <a:bodyPr/>
                    <a:lstStyle/>
                    <a:p>
                      <a:pPr algn="ctr"/>
                      <a:r>
                        <a:rPr lang="en-US" sz="2800" dirty="0">
                          <a:latin typeface="Arial" panose="020B0604020202020204" pitchFamily="34" charset="0"/>
                          <a:cs typeface="Arial" panose="020B0604020202020204" pitchFamily="34" charset="0"/>
                        </a:rPr>
                        <a:t>Adult</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Old</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Young</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5467305"/>
                  </a:ext>
                </a:extLst>
              </a:tr>
              <a:tr h="495300">
                <a:tc>
                  <a:txBody>
                    <a:bodyPr/>
                    <a:lstStyle/>
                    <a:p>
                      <a:pPr algn="ctr"/>
                      <a:r>
                        <a:rPr lang="en-IN" sz="1800" b="0" i="0" kern="1200" dirty="0">
                          <a:solidFill>
                            <a:schemeClr val="dk1"/>
                          </a:solidFill>
                          <a:effectLst/>
                          <a:latin typeface="+mn-lt"/>
                          <a:ea typeface="+mn-ea"/>
                          <a:cs typeface="+mn-cs"/>
                        </a:rPr>
                        <a:t>32.19</a:t>
                      </a:r>
                      <a:endParaRPr lang="en-IN" sz="2400" dirty="0">
                        <a:latin typeface="Arial" panose="020B0604020202020204" pitchFamily="34" charset="0"/>
                        <a:cs typeface="Arial" panose="020B0604020202020204" pitchFamily="34" charset="0"/>
                      </a:endParaRPr>
                    </a:p>
                  </a:txBody>
                  <a:tcPr/>
                </a:tc>
                <a:tc>
                  <a:txBody>
                    <a:bodyPr/>
                    <a:lstStyle/>
                    <a:p>
                      <a:pPr algn="ctr"/>
                      <a:r>
                        <a:rPr lang="en-IN" sz="1800" b="0" i="0" kern="1200" dirty="0">
                          <a:solidFill>
                            <a:schemeClr val="dk1"/>
                          </a:solidFill>
                          <a:effectLst/>
                          <a:latin typeface="+mn-lt"/>
                          <a:ea typeface="+mn-ea"/>
                          <a:cs typeface="+mn-cs"/>
                        </a:rPr>
                        <a:t>32.80</a:t>
                      </a:r>
                      <a:endParaRPr lang="en-IN" sz="2400" dirty="0">
                        <a:latin typeface="Arial" panose="020B0604020202020204" pitchFamily="34" charset="0"/>
                        <a:cs typeface="Arial" panose="020B0604020202020204" pitchFamily="34" charset="0"/>
                      </a:endParaRPr>
                    </a:p>
                  </a:txBody>
                  <a:tcPr/>
                </a:tc>
                <a:tc>
                  <a:txBody>
                    <a:bodyPr/>
                    <a:lstStyle/>
                    <a:p>
                      <a:pPr algn="ctr"/>
                      <a:r>
                        <a:rPr lang="en-IN" sz="1800" b="0" i="0" kern="1200" dirty="0">
                          <a:solidFill>
                            <a:schemeClr val="dk1"/>
                          </a:solidFill>
                          <a:effectLst/>
                          <a:latin typeface="+mn-lt"/>
                          <a:ea typeface="+mn-ea"/>
                          <a:cs typeface="+mn-cs"/>
                        </a:rPr>
                        <a:t>32.37</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7025456"/>
                  </a:ext>
                </a:extLst>
              </a:tr>
            </a:tbl>
          </a:graphicData>
        </a:graphic>
      </p:graphicFrame>
      <p:sp>
        <p:nvSpPr>
          <p:cNvPr id="10" name="Rectangle 9">
            <a:extLst>
              <a:ext uri="{FF2B5EF4-FFF2-40B4-BE49-F238E27FC236}">
                <a16:creationId xmlns:a16="http://schemas.microsoft.com/office/drawing/2014/main" id="{BBF09072-5C17-1453-CC95-CFF642386DAB}"/>
              </a:ext>
            </a:extLst>
          </p:cNvPr>
          <p:cNvSpPr/>
          <p:nvPr/>
        </p:nvSpPr>
        <p:spPr>
          <a:xfrm>
            <a:off x="1066800" y="6328607"/>
            <a:ext cx="16040100" cy="10134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accent1">
                    <a:lumMod val="40000"/>
                    <a:lumOff val="60000"/>
                  </a:schemeClr>
                </a:solidFill>
                <a:effectLst/>
                <a:latin typeface="Now Bold" panose="020B0604020202020204" charset="0"/>
              </a:rPr>
              <a:t>Are customers with multiple lines more likely to stay with the company long-term</a:t>
            </a:r>
            <a:endParaRPr lang="en-US" sz="2800" b="0" dirty="0">
              <a:solidFill>
                <a:schemeClr val="accent1">
                  <a:lumMod val="40000"/>
                  <a:lumOff val="60000"/>
                </a:schemeClr>
              </a:solidFill>
              <a:effectLst/>
              <a:latin typeface="Now Bold" panose="020B0604020202020204" charset="0"/>
            </a:endParaRPr>
          </a:p>
        </p:txBody>
      </p:sp>
      <p:sp>
        <p:nvSpPr>
          <p:cNvPr id="14" name="Freeform 5">
            <a:extLst>
              <a:ext uri="{FF2B5EF4-FFF2-40B4-BE49-F238E27FC236}">
                <a16:creationId xmlns:a16="http://schemas.microsoft.com/office/drawing/2014/main" id="{32EF93D4-5885-AB35-B21F-12E656C94E95}"/>
              </a:ext>
            </a:extLst>
          </p:cNvPr>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1" name="Table 10">
            <a:extLst>
              <a:ext uri="{FF2B5EF4-FFF2-40B4-BE49-F238E27FC236}">
                <a16:creationId xmlns:a16="http://schemas.microsoft.com/office/drawing/2014/main" id="{3E0B13CE-D711-9B8F-D900-18453F242A4B}"/>
              </a:ext>
            </a:extLst>
          </p:cNvPr>
          <p:cNvGraphicFramePr>
            <a:graphicFrameLocks noGrp="1"/>
          </p:cNvGraphicFramePr>
          <p:nvPr>
            <p:extLst>
              <p:ext uri="{D42A27DB-BD31-4B8C-83A1-F6EECF244321}">
                <p14:modId xmlns:p14="http://schemas.microsoft.com/office/powerpoint/2010/main" val="2608882850"/>
              </p:ext>
            </p:extLst>
          </p:nvPr>
        </p:nvGraphicFramePr>
        <p:xfrm>
          <a:off x="1822784" y="7442328"/>
          <a:ext cx="8153400" cy="990600"/>
        </p:xfrm>
        <a:graphic>
          <a:graphicData uri="http://schemas.openxmlformats.org/drawingml/2006/table">
            <a:tbl>
              <a:tblPr firstRow="1" bandRow="1">
                <a:tableStyleId>{5C22544A-7EE6-4342-B048-85BDC9FD1C3A}</a:tableStyleId>
              </a:tblPr>
              <a:tblGrid>
                <a:gridCol w="2717800">
                  <a:extLst>
                    <a:ext uri="{9D8B030D-6E8A-4147-A177-3AD203B41FA5}">
                      <a16:colId xmlns:a16="http://schemas.microsoft.com/office/drawing/2014/main" val="4140797711"/>
                    </a:ext>
                  </a:extLst>
                </a:gridCol>
                <a:gridCol w="2717800">
                  <a:extLst>
                    <a:ext uri="{9D8B030D-6E8A-4147-A177-3AD203B41FA5}">
                      <a16:colId xmlns:a16="http://schemas.microsoft.com/office/drawing/2014/main" val="3600996593"/>
                    </a:ext>
                  </a:extLst>
                </a:gridCol>
                <a:gridCol w="2717800">
                  <a:extLst>
                    <a:ext uri="{9D8B030D-6E8A-4147-A177-3AD203B41FA5}">
                      <a16:colId xmlns:a16="http://schemas.microsoft.com/office/drawing/2014/main" val="2064510327"/>
                    </a:ext>
                  </a:extLst>
                </a:gridCol>
              </a:tblGrid>
              <a:tr h="495300">
                <a:tc>
                  <a:txBody>
                    <a:bodyPr/>
                    <a:lstStyle/>
                    <a:p>
                      <a:pPr algn="ctr"/>
                      <a:r>
                        <a:rPr lang="en-IN" sz="1800" b="0" i="0" kern="1200" dirty="0">
                          <a:solidFill>
                            <a:schemeClr val="lt1"/>
                          </a:solidFill>
                          <a:effectLst/>
                          <a:latin typeface="+mn-lt"/>
                          <a:ea typeface="+mn-ea"/>
                          <a:cs typeface="+mn-cs"/>
                        </a:rPr>
                        <a:t>Month-to-Month</a:t>
                      </a:r>
                      <a:endParaRPr lang="en-IN" sz="2800" dirty="0">
                        <a:latin typeface="Arial" panose="020B0604020202020204" pitchFamily="34" charset="0"/>
                        <a:cs typeface="Arial" panose="020B0604020202020204" pitchFamily="34" charset="0"/>
                      </a:endParaRPr>
                    </a:p>
                  </a:txBody>
                  <a:tcPr/>
                </a:tc>
                <a:tc>
                  <a:txBody>
                    <a:bodyPr/>
                    <a:lstStyle/>
                    <a:p>
                      <a:pPr algn="ctr"/>
                      <a:r>
                        <a:rPr lang="en-IN" sz="1800" b="0" i="0" kern="1200" dirty="0">
                          <a:solidFill>
                            <a:schemeClr val="lt1"/>
                          </a:solidFill>
                          <a:effectLst/>
                          <a:latin typeface="+mn-lt"/>
                          <a:ea typeface="+mn-ea"/>
                          <a:cs typeface="+mn-cs"/>
                        </a:rPr>
                        <a:t>Two Year</a:t>
                      </a:r>
                      <a:endParaRPr lang="en-IN" sz="2800" dirty="0">
                        <a:latin typeface="Arial" panose="020B0604020202020204" pitchFamily="34" charset="0"/>
                        <a:cs typeface="Arial" panose="020B0604020202020204" pitchFamily="34" charset="0"/>
                      </a:endParaRPr>
                    </a:p>
                  </a:txBody>
                  <a:tcPr/>
                </a:tc>
                <a:tc>
                  <a:txBody>
                    <a:bodyPr/>
                    <a:lstStyle/>
                    <a:p>
                      <a:pPr algn="ctr"/>
                      <a:r>
                        <a:rPr lang="en-IN" sz="1800" b="0" i="0" kern="1200" dirty="0">
                          <a:solidFill>
                            <a:schemeClr val="lt1"/>
                          </a:solidFill>
                          <a:effectLst/>
                          <a:latin typeface="+mn-lt"/>
                          <a:ea typeface="+mn-ea"/>
                          <a:cs typeface="+mn-cs"/>
                        </a:rPr>
                        <a:t>One Year</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5467305"/>
                  </a:ext>
                </a:extLst>
              </a:tr>
              <a:tr h="495300">
                <a:tc>
                  <a:txBody>
                    <a:bodyPr/>
                    <a:lstStyle/>
                    <a:p>
                      <a:pPr algn="ctr"/>
                      <a:r>
                        <a:rPr lang="en-IN" sz="1800" b="0" i="0" kern="1200" dirty="0">
                          <a:solidFill>
                            <a:schemeClr val="dk1"/>
                          </a:solidFill>
                          <a:effectLst/>
                          <a:latin typeface="+mn-lt"/>
                          <a:ea typeface="+mn-ea"/>
                          <a:cs typeface="+mn-cs"/>
                        </a:rPr>
                        <a:t>1347</a:t>
                      </a:r>
                      <a:endParaRPr lang="en-IN" sz="2400" dirty="0">
                        <a:latin typeface="Arial" panose="020B0604020202020204" pitchFamily="34" charset="0"/>
                        <a:cs typeface="Arial" panose="020B0604020202020204" pitchFamily="34" charset="0"/>
                      </a:endParaRPr>
                    </a:p>
                  </a:txBody>
                  <a:tcPr/>
                </a:tc>
                <a:tc>
                  <a:txBody>
                    <a:bodyPr/>
                    <a:lstStyle/>
                    <a:p>
                      <a:pPr algn="ctr"/>
                      <a:r>
                        <a:rPr lang="en-IN" sz="1800" b="0" i="0" kern="1200" dirty="0">
                          <a:solidFill>
                            <a:schemeClr val="dk1"/>
                          </a:solidFill>
                          <a:effectLst/>
                          <a:latin typeface="+mn-lt"/>
                          <a:ea typeface="+mn-ea"/>
                          <a:cs typeface="+mn-cs"/>
                        </a:rPr>
                        <a:t>974</a:t>
                      </a:r>
                      <a:endParaRPr lang="en-IN" sz="2400" dirty="0">
                        <a:latin typeface="Arial" panose="020B0604020202020204" pitchFamily="34" charset="0"/>
                        <a:cs typeface="Arial" panose="020B0604020202020204" pitchFamily="34" charset="0"/>
                      </a:endParaRPr>
                    </a:p>
                  </a:txBody>
                  <a:tcPr/>
                </a:tc>
                <a:tc>
                  <a:txBody>
                    <a:bodyPr/>
                    <a:lstStyle/>
                    <a:p>
                      <a:pPr algn="ctr"/>
                      <a:r>
                        <a:rPr lang="en-IN" sz="1800" b="0" i="0" kern="1200" dirty="0">
                          <a:solidFill>
                            <a:schemeClr val="dk1"/>
                          </a:solidFill>
                          <a:effectLst/>
                          <a:latin typeface="+mn-lt"/>
                          <a:ea typeface="+mn-ea"/>
                          <a:cs typeface="+mn-cs"/>
                        </a:rPr>
                        <a:t>650</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7025456"/>
                  </a:ext>
                </a:extLst>
              </a:tr>
            </a:tbl>
          </a:graphicData>
        </a:graphic>
      </p:graphicFrame>
      <p:sp>
        <p:nvSpPr>
          <p:cNvPr id="12" name="Rectangle 11">
            <a:extLst>
              <a:ext uri="{FF2B5EF4-FFF2-40B4-BE49-F238E27FC236}">
                <a16:creationId xmlns:a16="http://schemas.microsoft.com/office/drawing/2014/main" id="{011B4BA9-2B9F-CB13-4E0D-8E7079FDD12D}"/>
              </a:ext>
            </a:extLst>
          </p:cNvPr>
          <p:cNvSpPr/>
          <p:nvPr/>
        </p:nvSpPr>
        <p:spPr>
          <a:xfrm flipH="1">
            <a:off x="1181100" y="8805905"/>
            <a:ext cx="16192500" cy="8374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0" dirty="0">
                <a:solidFill>
                  <a:schemeClr val="bg1"/>
                </a:solidFill>
                <a:effectLst/>
                <a:latin typeface="Arial" panose="020B0604020202020204" pitchFamily="34" charset="0"/>
                <a:cs typeface="Arial" panose="020B0604020202020204" pitchFamily="34" charset="0"/>
              </a:rPr>
              <a:t>The less number of customer has likely stay with the company long term. maximum customer has stay with Month-to-Month. The only Two Year 974 .  </a:t>
            </a:r>
          </a:p>
        </p:txBody>
      </p:sp>
      <p:sp>
        <p:nvSpPr>
          <p:cNvPr id="3" name="Rectangle 2">
            <a:extLst>
              <a:ext uri="{FF2B5EF4-FFF2-40B4-BE49-F238E27FC236}">
                <a16:creationId xmlns:a16="http://schemas.microsoft.com/office/drawing/2014/main" id="{BE71018F-80DC-655A-6DBC-3EFEB43FD4DA}"/>
              </a:ext>
            </a:extLst>
          </p:cNvPr>
          <p:cNvSpPr/>
          <p:nvPr/>
        </p:nvSpPr>
        <p:spPr>
          <a:xfrm>
            <a:off x="914400" y="571500"/>
            <a:ext cx="16459200" cy="990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accent1">
                    <a:lumMod val="40000"/>
                    <a:lumOff val="60000"/>
                  </a:schemeClr>
                </a:solidFill>
                <a:effectLst/>
                <a:latin typeface="Now Bold" panose="020B0604020202020204" charset="0"/>
              </a:rPr>
              <a:t>Analysis the average monthly GB download vary across different customer segments :</a:t>
            </a:r>
            <a:endParaRPr lang="en-US" sz="2800" b="0" dirty="0">
              <a:solidFill>
                <a:schemeClr val="accent1">
                  <a:lumMod val="40000"/>
                  <a:lumOff val="60000"/>
                </a:schemeClr>
              </a:solidFill>
              <a:effectLst/>
              <a:latin typeface="Now Bold" panose="020B0604020202020204" charset="0"/>
            </a:endParaRPr>
          </a:p>
        </p:txBody>
      </p:sp>
    </p:spTree>
    <p:extLst>
      <p:ext uri="{BB962C8B-B14F-4D97-AF65-F5344CB8AC3E}">
        <p14:creationId xmlns:p14="http://schemas.microsoft.com/office/powerpoint/2010/main" val="1601130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4F497C-A87E-FB62-6FDD-9930D775EA1E}"/>
              </a:ext>
            </a:extLst>
          </p:cNvPr>
          <p:cNvSpPr/>
          <p:nvPr/>
        </p:nvSpPr>
        <p:spPr>
          <a:xfrm>
            <a:off x="-304800" y="0"/>
            <a:ext cx="18587357" cy="10287000"/>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Flowchart: Punched Tape 9">
            <a:extLst>
              <a:ext uri="{FF2B5EF4-FFF2-40B4-BE49-F238E27FC236}">
                <a16:creationId xmlns:a16="http://schemas.microsoft.com/office/drawing/2014/main" id="{AA65BA76-C2D4-CC19-F82D-75A0E6288D38}"/>
              </a:ext>
            </a:extLst>
          </p:cNvPr>
          <p:cNvSpPr/>
          <p:nvPr/>
        </p:nvSpPr>
        <p:spPr>
          <a:xfrm flipV="1">
            <a:off x="10886" y="190500"/>
            <a:ext cx="18277114" cy="4191000"/>
          </a:xfrm>
          <a:prstGeom prst="flowChartPunchedTap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26233F77-AE6F-1CBC-7936-1625E5DC8C80}"/>
              </a:ext>
            </a:extLst>
          </p:cNvPr>
          <p:cNvSpPr/>
          <p:nvPr/>
        </p:nvSpPr>
        <p:spPr>
          <a:xfrm>
            <a:off x="1289957" y="876300"/>
            <a:ext cx="16078200" cy="1219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rPr>
              <a:t>Analysis by different payment methods correlate with customer satisfaction and retention :</a:t>
            </a:r>
            <a:endParaRPr lang="en-US" sz="4000" b="0" dirty="0">
              <a:solidFill>
                <a:schemeClr val="bg1"/>
              </a:solidFill>
              <a:effectLst/>
              <a:latin typeface="Now Bold" panose="020B0604020202020204" charset="0"/>
            </a:endParaRPr>
          </a:p>
        </p:txBody>
      </p:sp>
      <p:graphicFrame>
        <p:nvGraphicFramePr>
          <p:cNvPr id="6" name="Table 5">
            <a:extLst>
              <a:ext uri="{FF2B5EF4-FFF2-40B4-BE49-F238E27FC236}">
                <a16:creationId xmlns:a16="http://schemas.microsoft.com/office/drawing/2014/main" id="{18D88E8B-B98F-911D-545D-D4523C79EF14}"/>
              </a:ext>
            </a:extLst>
          </p:cNvPr>
          <p:cNvGraphicFramePr>
            <a:graphicFrameLocks noGrp="1"/>
          </p:cNvGraphicFramePr>
          <p:nvPr>
            <p:extLst>
              <p:ext uri="{D42A27DB-BD31-4B8C-83A1-F6EECF244321}">
                <p14:modId xmlns:p14="http://schemas.microsoft.com/office/powerpoint/2010/main" val="1408653159"/>
              </p:ext>
            </p:extLst>
          </p:nvPr>
        </p:nvGraphicFramePr>
        <p:xfrm>
          <a:off x="2128157" y="2400300"/>
          <a:ext cx="8920842" cy="3900371"/>
        </p:xfrm>
        <a:graphic>
          <a:graphicData uri="http://schemas.openxmlformats.org/drawingml/2006/table">
            <a:tbl>
              <a:tblPr firstRow="1" bandRow="1">
                <a:tableStyleId>{5C22544A-7EE6-4342-B048-85BDC9FD1C3A}</a:tableStyleId>
              </a:tblPr>
              <a:tblGrid>
                <a:gridCol w="2973614">
                  <a:extLst>
                    <a:ext uri="{9D8B030D-6E8A-4147-A177-3AD203B41FA5}">
                      <a16:colId xmlns:a16="http://schemas.microsoft.com/office/drawing/2014/main" val="1938425297"/>
                    </a:ext>
                  </a:extLst>
                </a:gridCol>
                <a:gridCol w="2973614">
                  <a:extLst>
                    <a:ext uri="{9D8B030D-6E8A-4147-A177-3AD203B41FA5}">
                      <a16:colId xmlns:a16="http://schemas.microsoft.com/office/drawing/2014/main" val="203534152"/>
                    </a:ext>
                  </a:extLst>
                </a:gridCol>
                <a:gridCol w="2973614">
                  <a:extLst>
                    <a:ext uri="{9D8B030D-6E8A-4147-A177-3AD203B41FA5}">
                      <a16:colId xmlns:a16="http://schemas.microsoft.com/office/drawing/2014/main" val="2396849514"/>
                    </a:ext>
                  </a:extLst>
                </a:gridCol>
              </a:tblGrid>
              <a:tr h="791411">
                <a:tc>
                  <a:txBody>
                    <a:bodyPr/>
                    <a:lstStyle/>
                    <a:p>
                      <a:pPr algn="ctr"/>
                      <a:r>
                        <a:rPr lang="en-IN" sz="2800" b="0" i="0" kern="1200" dirty="0">
                          <a:solidFill>
                            <a:schemeClr val="lt1"/>
                          </a:solidFill>
                          <a:effectLst/>
                          <a:latin typeface="Arial" panose="020B0604020202020204" pitchFamily="34" charset="0"/>
                          <a:ea typeface="+mn-ea"/>
                          <a:cs typeface="Arial" panose="020B0604020202020204" pitchFamily="34" charset="0"/>
                        </a:rPr>
                        <a:t>Payment Method </a:t>
                      </a:r>
                      <a:endParaRPr lang="en-IN" sz="2800" b="0" dirty="0">
                        <a:latin typeface="Arial" panose="020B0604020202020204" pitchFamily="34" charset="0"/>
                        <a:cs typeface="Arial" panose="020B0604020202020204" pitchFamily="34" charset="0"/>
                      </a:endParaRPr>
                    </a:p>
                  </a:txBody>
                  <a:tcPr>
                    <a:lnB w="12700" cap="flat" cmpd="sng" algn="ctr">
                      <a:noFill/>
                      <a:prstDash val="solid"/>
                      <a:round/>
                      <a:headEnd type="none" w="med" len="med"/>
                      <a:tailEnd type="none" w="med" len="med"/>
                    </a:lnB>
                  </a:tcPr>
                </a:tc>
                <a:tc>
                  <a:txBody>
                    <a:bodyPr/>
                    <a:lstStyle/>
                    <a:p>
                      <a:pPr algn="ctr"/>
                      <a:r>
                        <a:rPr lang="en-IN" sz="2800" b="0" i="0" kern="1200" dirty="0">
                          <a:solidFill>
                            <a:schemeClr val="lt1"/>
                          </a:solidFill>
                          <a:effectLst/>
                          <a:latin typeface="Arial" panose="020B0604020202020204" pitchFamily="34" charset="0"/>
                          <a:ea typeface="+mn-ea"/>
                          <a:cs typeface="Arial" panose="020B0604020202020204" pitchFamily="34" charset="0"/>
                        </a:rPr>
                        <a:t>Customer Status</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Total Customer</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35012189"/>
                  </a:ext>
                </a:extLst>
              </a:tr>
              <a:tr h="464998">
                <a:tc rowSpan="3">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Bank Withdrawal </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Stayed </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a:txBody>
                    <a:bodyPr/>
                    <a:lstStyle/>
                    <a:p>
                      <a:pPr algn="ctr"/>
                      <a:r>
                        <a:rPr lang="en-IN" sz="2400" b="0" i="0" kern="1200" dirty="0">
                          <a:solidFill>
                            <a:schemeClr val="dk1"/>
                          </a:solidFill>
                          <a:effectLst/>
                          <a:latin typeface="Arial" panose="020B0604020202020204" pitchFamily="34" charset="0"/>
                          <a:ea typeface="+mn-ea"/>
                          <a:cs typeface="Arial" panose="020B0604020202020204" pitchFamily="34" charset="0"/>
                        </a:rPr>
                        <a:t>2399 </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46691186"/>
                  </a:ext>
                </a:extLst>
              </a:tr>
              <a:tr h="464998">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Churned </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a:txBody>
                    <a:bodyPr/>
                    <a:lstStyle/>
                    <a:p>
                      <a:pPr algn="ctr"/>
                      <a:r>
                        <a:rPr lang="en-IN" sz="2400" b="0" i="0" kern="1200" dirty="0">
                          <a:solidFill>
                            <a:schemeClr val="dk1"/>
                          </a:solidFill>
                          <a:effectLst/>
                          <a:latin typeface="Arial" panose="020B0604020202020204" pitchFamily="34" charset="0"/>
                          <a:ea typeface="+mn-ea"/>
                          <a:cs typeface="Arial" panose="020B0604020202020204" pitchFamily="34" charset="0"/>
                        </a:rPr>
                        <a:t>1329</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70501584"/>
                  </a:ext>
                </a:extLst>
              </a:tr>
              <a:tr h="464998">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latin typeface="Arial" panose="020B0604020202020204" pitchFamily="34" charset="0"/>
                          <a:cs typeface="Arial" panose="020B0604020202020204" pitchFamily="34" charset="0"/>
                        </a:rPr>
                        <a:t>Joined</a:t>
                      </a:r>
                      <a:endParaRPr lang="en-IN" sz="2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a:txBody>
                    <a:bodyPr/>
                    <a:lstStyle/>
                    <a:p>
                      <a:pPr algn="ctr"/>
                      <a:r>
                        <a:rPr lang="en-US" sz="2400" dirty="0">
                          <a:latin typeface="Arial" panose="020B0604020202020204" pitchFamily="34" charset="0"/>
                          <a:cs typeface="Arial" panose="020B0604020202020204" pitchFamily="34" charset="0"/>
                        </a:rPr>
                        <a:t>181</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12744595"/>
                  </a:ext>
                </a:extLst>
              </a:tr>
              <a:tr h="464998">
                <a:tc rowSpan="3">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Credit Card</a:t>
                      </a:r>
                      <a:endParaRPr lang="en-IN" sz="2800" dirty="0">
                        <a:latin typeface="Arial" panose="020B0604020202020204" pitchFamily="34" charset="0"/>
                        <a:cs typeface="Arial" panose="020B0604020202020204" pitchFamily="34" charset="0"/>
                      </a:endParaRPr>
                    </a:p>
                  </a:txBody>
                  <a:tcPr>
                    <a:lnT w="12700" cap="flat" cmpd="sng" algn="ctr">
                      <a:noFill/>
                      <a:prstDash val="solid"/>
                      <a:round/>
                      <a:headEnd type="none" w="med" len="med"/>
                      <a:tailEnd type="none" w="med" len="med"/>
                    </a:lnT>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Stayed </a:t>
                      </a:r>
                    </a:p>
                  </a:txBody>
                  <a:tcPr/>
                </a:tc>
                <a:tc>
                  <a:txBody>
                    <a:bodyPr/>
                    <a:lstStyle/>
                    <a:p>
                      <a:pPr algn="ctr"/>
                      <a:r>
                        <a:rPr lang="en-US" sz="2400" b="0" i="0" kern="1200" dirty="0">
                          <a:solidFill>
                            <a:schemeClr val="dk1"/>
                          </a:solidFill>
                          <a:effectLst/>
                          <a:latin typeface="Arial" panose="020B0604020202020204" pitchFamily="34" charset="0"/>
                          <a:ea typeface="+mn-ea"/>
                          <a:cs typeface="Arial" panose="020B0604020202020204" pitchFamily="34" charset="0"/>
                        </a:rPr>
                        <a:t>2120</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6286803"/>
                  </a:ext>
                </a:extLst>
              </a:tr>
              <a:tr h="464998">
                <a:tc vMerge="1">
                  <a:txBody>
                    <a:bodyPr/>
                    <a:lstStyle/>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dk1"/>
                          </a:solidFill>
                          <a:effectLst/>
                          <a:latin typeface="Arial" panose="020B0604020202020204" pitchFamily="34" charset="0"/>
                          <a:ea typeface="+mn-ea"/>
                          <a:cs typeface="Arial" panose="020B0604020202020204" pitchFamily="34" charset="0"/>
                        </a:rPr>
                        <a:t>Churned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400" b="0" i="0" kern="1200" dirty="0">
                          <a:solidFill>
                            <a:schemeClr val="dk1"/>
                          </a:solidFill>
                          <a:effectLst/>
                          <a:latin typeface="Arial" panose="020B0604020202020204" pitchFamily="34" charset="0"/>
                          <a:ea typeface="+mn-ea"/>
                          <a:cs typeface="Arial" panose="020B0604020202020204" pitchFamily="34" charset="0"/>
                        </a:rPr>
                        <a:t>398</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46871701"/>
                  </a:ext>
                </a:extLst>
              </a:tr>
              <a:tr h="464998">
                <a:tc vMerge="1">
                  <a:txBody>
                    <a:bodyPr/>
                    <a:lstStyle/>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Arial" panose="020B0604020202020204" pitchFamily="34" charset="0"/>
                          <a:cs typeface="Arial" panose="020B0604020202020204" pitchFamily="34" charset="0"/>
                        </a:rPr>
                        <a:t>Joined</a:t>
                      </a:r>
                      <a:endParaRPr lang="en-IN" sz="2800" dirty="0">
                        <a:latin typeface="Arial" panose="020B0604020202020204" pitchFamily="34" charset="0"/>
                        <a:cs typeface="Arial" panose="020B0604020202020204" pitchFamily="34" charset="0"/>
                      </a:endParaRPr>
                    </a:p>
                  </a:txBody>
                  <a:tcPr/>
                </a:tc>
                <a:tc>
                  <a:txBody>
                    <a:bodyPr/>
                    <a:lstStyle/>
                    <a:p>
                      <a:pPr algn="ctr"/>
                      <a:r>
                        <a:rPr lang="en-IN" sz="2400" b="0" i="0" kern="1200" dirty="0">
                          <a:solidFill>
                            <a:schemeClr val="dk1"/>
                          </a:solidFill>
                          <a:effectLst/>
                          <a:latin typeface="Arial" panose="020B0604020202020204" pitchFamily="34" charset="0"/>
                          <a:ea typeface="+mn-ea"/>
                          <a:cs typeface="Arial" panose="020B0604020202020204" pitchFamily="34" charset="0"/>
                        </a:rPr>
                        <a:t>231</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7132038"/>
                  </a:ext>
                </a:extLst>
              </a:tr>
            </a:tbl>
          </a:graphicData>
        </a:graphic>
      </p:graphicFrame>
      <p:graphicFrame>
        <p:nvGraphicFramePr>
          <p:cNvPr id="8" name="Table 7">
            <a:extLst>
              <a:ext uri="{FF2B5EF4-FFF2-40B4-BE49-F238E27FC236}">
                <a16:creationId xmlns:a16="http://schemas.microsoft.com/office/drawing/2014/main" id="{46C341F6-5AB7-556A-D866-3B82868291E7}"/>
              </a:ext>
            </a:extLst>
          </p:cNvPr>
          <p:cNvGraphicFramePr>
            <a:graphicFrameLocks noGrp="1"/>
          </p:cNvGraphicFramePr>
          <p:nvPr>
            <p:extLst>
              <p:ext uri="{D42A27DB-BD31-4B8C-83A1-F6EECF244321}">
                <p14:modId xmlns:p14="http://schemas.microsoft.com/office/powerpoint/2010/main" val="1790369040"/>
              </p:ext>
            </p:extLst>
          </p:nvPr>
        </p:nvGraphicFramePr>
        <p:xfrm>
          <a:off x="2128156" y="6300671"/>
          <a:ext cx="8920842" cy="1554480"/>
        </p:xfrm>
        <a:graphic>
          <a:graphicData uri="http://schemas.openxmlformats.org/drawingml/2006/table">
            <a:tbl>
              <a:tblPr bandRow="1">
                <a:tableStyleId>{5C22544A-7EE6-4342-B048-85BDC9FD1C3A}</a:tableStyleId>
              </a:tblPr>
              <a:tblGrid>
                <a:gridCol w="2973614">
                  <a:extLst>
                    <a:ext uri="{9D8B030D-6E8A-4147-A177-3AD203B41FA5}">
                      <a16:colId xmlns:a16="http://schemas.microsoft.com/office/drawing/2014/main" val="4262336653"/>
                    </a:ext>
                  </a:extLst>
                </a:gridCol>
                <a:gridCol w="2973614">
                  <a:extLst>
                    <a:ext uri="{9D8B030D-6E8A-4147-A177-3AD203B41FA5}">
                      <a16:colId xmlns:a16="http://schemas.microsoft.com/office/drawing/2014/main" val="267297140"/>
                    </a:ext>
                  </a:extLst>
                </a:gridCol>
                <a:gridCol w="2973614">
                  <a:extLst>
                    <a:ext uri="{9D8B030D-6E8A-4147-A177-3AD203B41FA5}">
                      <a16:colId xmlns:a16="http://schemas.microsoft.com/office/drawing/2014/main" val="1107304883"/>
                    </a:ext>
                  </a:extLst>
                </a:gridCol>
              </a:tblGrid>
              <a:tr h="477876">
                <a:tc rowSpan="3">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Mailed Check</a:t>
                      </a:r>
                      <a:endParaRPr lang="en-IN" sz="2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dk1"/>
                          </a:solidFill>
                          <a:effectLst/>
                          <a:latin typeface="Arial" panose="020B0604020202020204" pitchFamily="34" charset="0"/>
                          <a:ea typeface="+mn-ea"/>
                          <a:cs typeface="Arial" panose="020B0604020202020204" pitchFamily="34" charset="0"/>
                        </a:rPr>
                        <a:t>Stayed </a:t>
                      </a:r>
                    </a:p>
                  </a:txBody>
                  <a:tcPr/>
                </a:tc>
                <a:tc>
                  <a:txBody>
                    <a:bodyPr/>
                    <a:lstStyle/>
                    <a:p>
                      <a:pPr algn="ctr"/>
                      <a:r>
                        <a:rPr lang="en-US" sz="2400" dirty="0">
                          <a:latin typeface="Arial" panose="020B0604020202020204" pitchFamily="34" charset="0"/>
                          <a:cs typeface="Arial" panose="020B0604020202020204" pitchFamily="34" charset="0"/>
                        </a:rPr>
                        <a:t>201</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21798836"/>
                  </a:ext>
                </a:extLst>
              </a:tr>
              <a:tr h="477876">
                <a:tc vMerge="1">
                  <a:txBody>
                    <a:bodyPr/>
                    <a:lstStyle/>
                    <a:p>
                      <a:endParaRPr lang="en-IN"/>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Churned </a:t>
                      </a:r>
                      <a:endParaRPr lang="en-IN" sz="28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142</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79688602"/>
                  </a:ext>
                </a:extLst>
              </a:tr>
              <a:tr h="477876">
                <a:tc vMerge="1">
                  <a:txBody>
                    <a:bodyPr/>
                    <a:lstStyle/>
                    <a:p>
                      <a:endParaRPr lang="en-IN"/>
                    </a:p>
                  </a:txBody>
                  <a:tcPr/>
                </a:tc>
                <a:tc>
                  <a:txBody>
                    <a:bodyPr/>
                    <a:lstStyle/>
                    <a:p>
                      <a:pPr algn="ctr"/>
                      <a:r>
                        <a:rPr lang="en-US" sz="2800" dirty="0">
                          <a:latin typeface="Arial" panose="020B0604020202020204" pitchFamily="34" charset="0"/>
                          <a:cs typeface="Arial" panose="020B0604020202020204" pitchFamily="34" charset="0"/>
                        </a:rPr>
                        <a:t>Joined</a:t>
                      </a:r>
                      <a:endParaRPr lang="en-IN" sz="28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42</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66473900"/>
                  </a:ext>
                </a:extLst>
              </a:tr>
            </a:tbl>
          </a:graphicData>
        </a:graphic>
      </p:graphicFrame>
      <p:sp>
        <p:nvSpPr>
          <p:cNvPr id="9" name="Rectangle 8">
            <a:extLst>
              <a:ext uri="{FF2B5EF4-FFF2-40B4-BE49-F238E27FC236}">
                <a16:creationId xmlns:a16="http://schemas.microsoft.com/office/drawing/2014/main" id="{7FBF2B36-96FA-136B-954B-FC88C207C756}"/>
              </a:ext>
            </a:extLst>
          </p:cNvPr>
          <p:cNvSpPr/>
          <p:nvPr/>
        </p:nvSpPr>
        <p:spPr>
          <a:xfrm>
            <a:off x="1447800" y="8039100"/>
            <a:ext cx="15621000" cy="1676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0" dirty="0">
                <a:solidFill>
                  <a:schemeClr val="bg1"/>
                </a:solidFill>
                <a:effectLst/>
                <a:latin typeface="Arial" panose="020B0604020202020204" pitchFamily="34" charset="0"/>
                <a:cs typeface="Arial" panose="020B0604020202020204" pitchFamily="34" charset="0"/>
              </a:rPr>
              <a:t>Bank Withdrawal emerges as the preferred payment method among customers, with a majority choosing to stay with our services. Additionally, customers utilizing Credit Card payments also demonstrate a strong inclination to remain with us. However, Mailed Check payments exhibit lower retention rates compared to other methods. Notably, Bank Withdrawal customers experienced 1329 instances of churn.</a:t>
            </a:r>
          </a:p>
        </p:txBody>
      </p:sp>
    </p:spTree>
    <p:extLst>
      <p:ext uri="{BB962C8B-B14F-4D97-AF65-F5344CB8AC3E}">
        <p14:creationId xmlns:p14="http://schemas.microsoft.com/office/powerpoint/2010/main" val="29463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951507-A6D3-6795-FFBC-BC35217E06C8}"/>
              </a:ext>
            </a:extLst>
          </p:cNvPr>
          <p:cNvSpPr/>
          <p:nvPr/>
        </p:nvSpPr>
        <p:spPr>
          <a:xfrm>
            <a:off x="-304800" y="0"/>
            <a:ext cx="19126200" cy="10706100"/>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6" name="Flowchart: Document 5">
            <a:extLst>
              <a:ext uri="{FF2B5EF4-FFF2-40B4-BE49-F238E27FC236}">
                <a16:creationId xmlns:a16="http://schemas.microsoft.com/office/drawing/2014/main" id="{ABD02AA4-1BB9-E678-0137-4C16CD14D0E9}"/>
              </a:ext>
            </a:extLst>
          </p:cNvPr>
          <p:cNvSpPr/>
          <p:nvPr/>
        </p:nvSpPr>
        <p:spPr>
          <a:xfrm>
            <a:off x="0" y="0"/>
            <a:ext cx="18288000" cy="514350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A91DBE8-4EBC-8920-A4E9-CCE7FBC0B018}"/>
              </a:ext>
            </a:extLst>
          </p:cNvPr>
          <p:cNvSpPr/>
          <p:nvPr/>
        </p:nvSpPr>
        <p:spPr>
          <a:xfrm>
            <a:off x="1600200" y="647700"/>
            <a:ext cx="14935200" cy="1676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rPr>
              <a:t>why customer is churned what was reason and how much customer churned  :</a:t>
            </a:r>
            <a:endParaRPr lang="en-US" sz="4000" b="0" dirty="0">
              <a:solidFill>
                <a:schemeClr val="bg1"/>
              </a:solidFill>
              <a:effectLst/>
              <a:latin typeface="Now Bold" panose="020B0604020202020204" charset="0"/>
            </a:endParaRPr>
          </a:p>
        </p:txBody>
      </p:sp>
      <p:graphicFrame>
        <p:nvGraphicFramePr>
          <p:cNvPr id="4" name="Table 3">
            <a:extLst>
              <a:ext uri="{FF2B5EF4-FFF2-40B4-BE49-F238E27FC236}">
                <a16:creationId xmlns:a16="http://schemas.microsoft.com/office/drawing/2014/main" id="{C525F868-00FF-ECE1-CAC1-D9B89A54E4B4}"/>
              </a:ext>
            </a:extLst>
          </p:cNvPr>
          <p:cNvGraphicFramePr>
            <a:graphicFrameLocks noGrp="1"/>
          </p:cNvGraphicFramePr>
          <p:nvPr>
            <p:extLst>
              <p:ext uri="{D42A27DB-BD31-4B8C-83A1-F6EECF244321}">
                <p14:modId xmlns:p14="http://schemas.microsoft.com/office/powerpoint/2010/main" val="2631064834"/>
              </p:ext>
            </p:extLst>
          </p:nvPr>
        </p:nvGraphicFramePr>
        <p:xfrm>
          <a:off x="2971800" y="2971800"/>
          <a:ext cx="8915400" cy="40767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460448393"/>
                    </a:ext>
                  </a:extLst>
                </a:gridCol>
                <a:gridCol w="2971800">
                  <a:extLst>
                    <a:ext uri="{9D8B030D-6E8A-4147-A177-3AD203B41FA5}">
                      <a16:colId xmlns:a16="http://schemas.microsoft.com/office/drawing/2014/main" val="3134824082"/>
                    </a:ext>
                  </a:extLst>
                </a:gridCol>
                <a:gridCol w="2971800">
                  <a:extLst>
                    <a:ext uri="{9D8B030D-6E8A-4147-A177-3AD203B41FA5}">
                      <a16:colId xmlns:a16="http://schemas.microsoft.com/office/drawing/2014/main" val="1219334740"/>
                    </a:ext>
                  </a:extLst>
                </a:gridCol>
              </a:tblGrid>
              <a:tr h="679450">
                <a:tc>
                  <a:txBody>
                    <a:bodyPr/>
                    <a:lstStyle/>
                    <a:p>
                      <a:pPr algn="ctr"/>
                      <a:r>
                        <a:rPr lang="en-IN" sz="2800" b="0" i="0" kern="1200" dirty="0">
                          <a:solidFill>
                            <a:schemeClr val="lt1"/>
                          </a:solidFill>
                          <a:effectLst/>
                          <a:latin typeface="Arial" panose="020B0604020202020204" pitchFamily="34" charset="0"/>
                          <a:ea typeface="+mn-ea"/>
                          <a:cs typeface="Arial" panose="020B0604020202020204" pitchFamily="34" charset="0"/>
                        </a:rPr>
                        <a:t>Customer Status</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lt1"/>
                          </a:solidFill>
                          <a:effectLst/>
                          <a:latin typeface="Arial" panose="020B0604020202020204" pitchFamily="34" charset="0"/>
                          <a:ea typeface="+mn-ea"/>
                          <a:cs typeface="Arial" panose="020B0604020202020204" pitchFamily="34" charset="0"/>
                        </a:rPr>
                        <a:t>Churn Category </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Total  Customer</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37552770"/>
                  </a:ext>
                </a:extLst>
              </a:tr>
              <a:tr h="679450">
                <a:tc rowSpan="5">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Churned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Competitor</a:t>
                      </a:r>
                      <a:endParaRPr lang="en-IN" sz="28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841</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36618284"/>
                  </a:ext>
                </a:extLst>
              </a:tr>
              <a:tr h="679450">
                <a:tc vMerge="1">
                  <a:txBody>
                    <a:bodyPr/>
                    <a:lstStyle/>
                    <a:p>
                      <a:endParaRPr lang="en-IN"/>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Dissatisfaction </a:t>
                      </a:r>
                      <a:endParaRPr lang="en-IN" sz="28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321</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76139503"/>
                  </a:ext>
                </a:extLst>
              </a:tr>
              <a:tr h="679450">
                <a:tc vMerge="1">
                  <a:txBody>
                    <a:bodyPr/>
                    <a:lstStyle/>
                    <a:p>
                      <a:endParaRPr lang="en-IN" dirty="0"/>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Attitude </a:t>
                      </a:r>
                      <a:endParaRPr lang="en-IN" sz="28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314</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94292641"/>
                  </a:ext>
                </a:extLst>
              </a:tr>
              <a:tr h="679450">
                <a:tc vMerge="1">
                  <a:txBody>
                    <a:bodyPr/>
                    <a:lstStyle/>
                    <a:p>
                      <a:endParaRPr lang="en-IN"/>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Price</a:t>
                      </a:r>
                      <a:endParaRPr lang="en-IN" sz="28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211</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04122618"/>
                  </a:ext>
                </a:extLst>
              </a:tr>
              <a:tr h="679450">
                <a:tc vMerge="1">
                  <a:txBody>
                    <a:bodyPr/>
                    <a:lstStyle/>
                    <a:p>
                      <a:endParaRPr lang="en-IN"/>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Other</a:t>
                      </a:r>
                      <a:endParaRPr lang="en-IN" sz="2800" dirty="0">
                        <a:latin typeface="Arial" panose="020B0604020202020204" pitchFamily="34" charset="0"/>
                        <a:cs typeface="Arial" panose="020B0604020202020204" pitchFamily="34" charset="0"/>
                      </a:endParaRPr>
                    </a:p>
                  </a:txBody>
                  <a:tcPr/>
                </a:tc>
                <a:tc>
                  <a:txBody>
                    <a:bodyPr/>
                    <a:lstStyle/>
                    <a:p>
                      <a:pPr algn="ctr"/>
                      <a:r>
                        <a:rPr lang="en-US" sz="2400" dirty="0">
                          <a:latin typeface="Arial" panose="020B0604020202020204" pitchFamily="34" charset="0"/>
                          <a:cs typeface="Arial" panose="020B0604020202020204" pitchFamily="34" charset="0"/>
                        </a:rPr>
                        <a:t>182</a:t>
                      </a:r>
                      <a:endParaRPr lang="en-IN"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97409088"/>
                  </a:ext>
                </a:extLst>
              </a:tr>
            </a:tbl>
          </a:graphicData>
        </a:graphic>
      </p:graphicFrame>
      <p:sp>
        <p:nvSpPr>
          <p:cNvPr id="5" name="Rectangle 4">
            <a:extLst>
              <a:ext uri="{FF2B5EF4-FFF2-40B4-BE49-F238E27FC236}">
                <a16:creationId xmlns:a16="http://schemas.microsoft.com/office/drawing/2014/main" id="{4F9685A2-7CD9-01E2-5687-41F378116B6D}"/>
              </a:ext>
            </a:extLst>
          </p:cNvPr>
          <p:cNvSpPr/>
          <p:nvPr/>
        </p:nvSpPr>
        <p:spPr>
          <a:xfrm>
            <a:off x="1447800" y="7505700"/>
            <a:ext cx="15240000" cy="1676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0" dirty="0">
                <a:solidFill>
                  <a:schemeClr val="bg1"/>
                </a:solidFill>
                <a:effectLst/>
                <a:latin typeface="Arial" panose="020B0604020202020204" pitchFamily="34" charset="0"/>
                <a:cs typeface="Arial" panose="020B0604020202020204" pitchFamily="34" charset="0"/>
              </a:rPr>
              <a:t>Customer churn categorized into various factors, including competition from rivals, customer dissatisfaction, attitude towards the service, pricing issues, and other miscellaneous reasons. The majority of churn is attributed to competition from competitors, followed by dissatisfaction with the service, attitude problems, pricing concerns, and other unspecified reasons.</a:t>
            </a:r>
          </a:p>
        </p:txBody>
      </p:sp>
    </p:spTree>
    <p:extLst>
      <p:ext uri="{BB962C8B-B14F-4D97-AF65-F5344CB8AC3E}">
        <p14:creationId xmlns:p14="http://schemas.microsoft.com/office/powerpoint/2010/main" val="4081108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3F5A52-7B81-8546-CF33-136078F28EAD}"/>
              </a:ext>
            </a:extLst>
          </p:cNvPr>
          <p:cNvSpPr/>
          <p:nvPr/>
        </p:nvSpPr>
        <p:spPr>
          <a:xfrm>
            <a:off x="0" y="0"/>
            <a:ext cx="18288000" cy="10287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45EB2F7-7829-4A22-D48B-DC5E88E4CDE9}"/>
              </a:ext>
            </a:extLst>
          </p:cNvPr>
          <p:cNvPicPr>
            <a:picLocks noChangeAspect="1"/>
          </p:cNvPicPr>
          <p:nvPr/>
        </p:nvPicPr>
        <p:blipFill>
          <a:blip r:embed="rId2"/>
          <a:stretch>
            <a:fillRect/>
          </a:stretch>
        </p:blipFill>
        <p:spPr>
          <a:xfrm>
            <a:off x="1219200" y="952500"/>
            <a:ext cx="16078200" cy="8382000"/>
          </a:xfrm>
          <a:prstGeom prst="rect">
            <a:avLst/>
          </a:prstGeom>
        </p:spPr>
      </p:pic>
    </p:spTree>
    <p:extLst>
      <p:ext uri="{BB962C8B-B14F-4D97-AF65-F5344CB8AC3E}">
        <p14:creationId xmlns:p14="http://schemas.microsoft.com/office/powerpoint/2010/main" val="1355963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B9BE51-D799-577C-C7B9-1BC494028F9A}"/>
              </a:ext>
            </a:extLst>
          </p:cNvPr>
          <p:cNvSpPr/>
          <p:nvPr/>
        </p:nvSpPr>
        <p:spPr>
          <a:xfrm>
            <a:off x="0" y="-190500"/>
            <a:ext cx="18288000" cy="10477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Chevron 5">
            <a:extLst>
              <a:ext uri="{FF2B5EF4-FFF2-40B4-BE49-F238E27FC236}">
                <a16:creationId xmlns:a16="http://schemas.microsoft.com/office/drawing/2014/main" id="{1A69E6FC-3689-275C-8A6D-3364072881CB}"/>
              </a:ext>
            </a:extLst>
          </p:cNvPr>
          <p:cNvSpPr/>
          <p:nvPr/>
        </p:nvSpPr>
        <p:spPr>
          <a:xfrm>
            <a:off x="14706600" y="-495300"/>
            <a:ext cx="3581400" cy="11049000"/>
          </a:xfrm>
          <a:prstGeom prst="chevron">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Rectangle 2">
            <a:extLst>
              <a:ext uri="{FF2B5EF4-FFF2-40B4-BE49-F238E27FC236}">
                <a16:creationId xmlns:a16="http://schemas.microsoft.com/office/drawing/2014/main" id="{EB03E29C-B800-BECE-04CA-C98B8EC2BC9A}"/>
              </a:ext>
            </a:extLst>
          </p:cNvPr>
          <p:cNvSpPr/>
          <p:nvPr/>
        </p:nvSpPr>
        <p:spPr>
          <a:xfrm>
            <a:off x="533400" y="647700"/>
            <a:ext cx="16764000" cy="1219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Now Bold" panose="020B0604020202020204" charset="0"/>
              </a:rPr>
              <a:t>I</a:t>
            </a:r>
            <a:r>
              <a:rPr lang="en-US" sz="4000" b="0" i="0" dirty="0">
                <a:solidFill>
                  <a:schemeClr val="bg1"/>
                </a:solidFill>
                <a:effectLst/>
                <a:latin typeface="Now Bold" panose="020B0604020202020204" charset="0"/>
              </a:rPr>
              <a:t>nsights into the characteristics of customers categorized under Competitor churn?</a:t>
            </a:r>
            <a:endParaRPr lang="en-IN" sz="4000" dirty="0">
              <a:solidFill>
                <a:schemeClr val="bg1"/>
              </a:solidFill>
              <a:latin typeface="Now Bold" panose="020B0604020202020204" charset="0"/>
            </a:endParaRPr>
          </a:p>
        </p:txBody>
      </p:sp>
      <p:graphicFrame>
        <p:nvGraphicFramePr>
          <p:cNvPr id="4" name="Table 3">
            <a:extLst>
              <a:ext uri="{FF2B5EF4-FFF2-40B4-BE49-F238E27FC236}">
                <a16:creationId xmlns:a16="http://schemas.microsoft.com/office/drawing/2014/main" id="{229F0076-B0A1-8B70-B9AB-068BE4B80433}"/>
              </a:ext>
            </a:extLst>
          </p:cNvPr>
          <p:cNvGraphicFramePr>
            <a:graphicFrameLocks noGrp="1"/>
          </p:cNvGraphicFramePr>
          <p:nvPr>
            <p:extLst>
              <p:ext uri="{D42A27DB-BD31-4B8C-83A1-F6EECF244321}">
                <p14:modId xmlns:p14="http://schemas.microsoft.com/office/powerpoint/2010/main" val="1671786952"/>
              </p:ext>
            </p:extLst>
          </p:nvPr>
        </p:nvGraphicFramePr>
        <p:xfrm>
          <a:off x="3581400" y="2400300"/>
          <a:ext cx="10668000" cy="4847590"/>
        </p:xfrm>
        <a:graphic>
          <a:graphicData uri="http://schemas.openxmlformats.org/drawingml/2006/table">
            <a:tbl>
              <a:tblPr firstRow="1" bandRow="1">
                <a:tableStyleId>{5C22544A-7EE6-4342-B048-85BDC9FD1C3A}</a:tableStyleId>
              </a:tblPr>
              <a:tblGrid>
                <a:gridCol w="3556000">
                  <a:extLst>
                    <a:ext uri="{9D8B030D-6E8A-4147-A177-3AD203B41FA5}">
                      <a16:colId xmlns:a16="http://schemas.microsoft.com/office/drawing/2014/main" val="460448393"/>
                    </a:ext>
                  </a:extLst>
                </a:gridCol>
                <a:gridCol w="3556000">
                  <a:extLst>
                    <a:ext uri="{9D8B030D-6E8A-4147-A177-3AD203B41FA5}">
                      <a16:colId xmlns:a16="http://schemas.microsoft.com/office/drawing/2014/main" val="3134824082"/>
                    </a:ext>
                  </a:extLst>
                </a:gridCol>
                <a:gridCol w="3556000">
                  <a:extLst>
                    <a:ext uri="{9D8B030D-6E8A-4147-A177-3AD203B41FA5}">
                      <a16:colId xmlns:a16="http://schemas.microsoft.com/office/drawing/2014/main" val="1219334740"/>
                    </a:ext>
                  </a:extLst>
                </a:gridCol>
              </a:tblGrid>
              <a:tr h="641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0" i="0" kern="1200" dirty="0">
                          <a:solidFill>
                            <a:schemeClr val="lt1"/>
                          </a:solidFill>
                          <a:effectLst/>
                          <a:latin typeface="Arial" panose="020B0604020202020204" pitchFamily="34" charset="0"/>
                          <a:ea typeface="+mn-ea"/>
                          <a:cs typeface="Arial" panose="020B0604020202020204" pitchFamily="34" charset="0"/>
                        </a:rPr>
                        <a:t>Churn Category </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lt1"/>
                          </a:solidFill>
                          <a:effectLst/>
                          <a:latin typeface="Arial" panose="020B0604020202020204" pitchFamily="34" charset="0"/>
                          <a:ea typeface="+mn-ea"/>
                          <a:cs typeface="Arial" panose="020B0604020202020204" pitchFamily="34" charset="0"/>
                        </a:rPr>
                        <a:t>Churn Reason </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Total  Customer</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37552770"/>
                  </a:ext>
                </a:extLst>
              </a:tr>
              <a:tr h="641350">
                <a:tc rowSpan="4">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Competitor</a:t>
                      </a:r>
                      <a:endParaRPr lang="en-IN" sz="2800" dirty="0">
                        <a:latin typeface="Arial" panose="020B0604020202020204" pitchFamily="34" charset="0"/>
                        <a:cs typeface="Arial" panose="020B0604020202020204" pitchFamily="34" charset="0"/>
                      </a:endParaRPr>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Competitor had better devices </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841</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36618284"/>
                  </a:ext>
                </a:extLst>
              </a:tr>
              <a:tr h="641350">
                <a:tc vMerge="1">
                  <a:txBody>
                    <a:bodyPr/>
                    <a:lstStyle/>
                    <a:p>
                      <a:endParaRPr lang="en-IN"/>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Competitor made better offer</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321</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76139503"/>
                  </a:ext>
                </a:extLst>
              </a:tr>
              <a:tr h="641350">
                <a:tc vMerge="1">
                  <a:txBody>
                    <a:bodyPr/>
                    <a:lstStyle/>
                    <a:p>
                      <a:endParaRPr lang="en-IN" dirty="0"/>
                    </a:p>
                  </a:txBody>
                  <a:tcPr/>
                </a:tc>
                <a:tc>
                  <a:txBody>
                    <a:bodyPr/>
                    <a:lstStyle/>
                    <a:p>
                      <a:pPr algn="ctr"/>
                      <a:r>
                        <a:rPr lang="en-IN" sz="2800" b="0" i="0" kern="1200" dirty="0">
                          <a:solidFill>
                            <a:schemeClr val="dk1"/>
                          </a:solidFill>
                          <a:effectLst/>
                          <a:latin typeface="Arial" panose="020B0604020202020204" pitchFamily="34" charset="0"/>
                          <a:ea typeface="+mn-ea"/>
                          <a:cs typeface="Arial" panose="020B0604020202020204" pitchFamily="34" charset="0"/>
                        </a:rPr>
                        <a:t>Competitor offered more data</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314</a:t>
                      </a: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94292641"/>
                  </a:ext>
                </a:extLst>
              </a:tr>
              <a:tr h="1282700">
                <a:tc vMerge="1">
                  <a:txBody>
                    <a:bodyPr/>
                    <a:lstStyle/>
                    <a:p>
                      <a:endParaRPr lang="en-IN"/>
                    </a:p>
                  </a:txBody>
                  <a:tcPr/>
                </a:tc>
                <a:tc>
                  <a:txBody>
                    <a:bodyPr/>
                    <a:lstStyle/>
                    <a:p>
                      <a:pPr algn="ctr"/>
                      <a:r>
                        <a:rPr lang="en-US" sz="2800" b="0" i="0" kern="1200" dirty="0">
                          <a:solidFill>
                            <a:schemeClr val="dk1"/>
                          </a:solidFill>
                          <a:effectLst/>
                          <a:latin typeface="Arial" panose="020B0604020202020204" pitchFamily="34" charset="0"/>
                          <a:ea typeface="+mn-ea"/>
                          <a:cs typeface="Arial" panose="020B0604020202020204" pitchFamily="34" charset="0"/>
                        </a:rPr>
                        <a:t>Competitor offered higher download speeds </a:t>
                      </a:r>
                      <a:endParaRPr lang="en-IN" sz="2800" dirty="0">
                        <a:latin typeface="Arial" panose="020B0604020202020204" pitchFamily="34" charset="0"/>
                        <a:cs typeface="Arial" panose="020B0604020202020204" pitchFamily="34" charset="0"/>
                      </a:endParaRPr>
                    </a:p>
                  </a:txBody>
                  <a:tcPr/>
                </a:tc>
                <a:tc>
                  <a:txBody>
                    <a:bodyPr/>
                    <a:lstStyle/>
                    <a:p>
                      <a:pPr algn="ctr"/>
                      <a:r>
                        <a:rPr lang="en-US" sz="2800" dirty="0">
                          <a:latin typeface="Arial" panose="020B0604020202020204" pitchFamily="34" charset="0"/>
                          <a:cs typeface="Arial" panose="020B0604020202020204" pitchFamily="34" charset="0"/>
                        </a:rPr>
                        <a:t>211</a:t>
                      </a:r>
                      <a:endParaRPr lang="en-IN" sz="2800" dirty="0">
                        <a:latin typeface="Arial" panose="020B0604020202020204" pitchFamily="34" charset="0"/>
                        <a:cs typeface="Arial" panose="020B0604020202020204" pitchFamily="34" charset="0"/>
                      </a:endParaRPr>
                    </a:p>
                    <a:p>
                      <a:pPr algn="ctr"/>
                      <a:endParaRPr lang="en-IN" sz="2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04122618"/>
                  </a:ext>
                </a:extLst>
              </a:tr>
            </a:tbl>
          </a:graphicData>
        </a:graphic>
      </p:graphicFrame>
      <p:sp>
        <p:nvSpPr>
          <p:cNvPr id="5" name="Rectangle 4">
            <a:extLst>
              <a:ext uri="{FF2B5EF4-FFF2-40B4-BE49-F238E27FC236}">
                <a16:creationId xmlns:a16="http://schemas.microsoft.com/office/drawing/2014/main" id="{D96CDA03-66DE-6150-27B6-1B93CD99A7AB}"/>
              </a:ext>
            </a:extLst>
          </p:cNvPr>
          <p:cNvSpPr/>
          <p:nvPr/>
        </p:nvSpPr>
        <p:spPr>
          <a:xfrm>
            <a:off x="1066800" y="7247890"/>
            <a:ext cx="16459200" cy="2010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bg1"/>
                </a:solidFill>
                <a:latin typeface="Arial" panose="020B0604020202020204" pitchFamily="34" charset="0"/>
                <a:cs typeface="Arial" panose="020B0604020202020204" pitchFamily="34" charset="0"/>
              </a:rPr>
            </a:br>
            <a:r>
              <a:rPr lang="en-US" sz="2800" b="0" i="0" dirty="0">
                <a:solidFill>
                  <a:schemeClr val="bg1"/>
                </a:solidFill>
                <a:effectLst/>
                <a:latin typeface="Arial" panose="020B0604020202020204" pitchFamily="34" charset="0"/>
                <a:cs typeface="Arial" panose="020B0604020202020204" pitchFamily="34" charset="0"/>
              </a:rPr>
              <a:t>In the churn category of customers attributed to the competitor, 313 customers have churned due to the competitor offering better devices and more enticing offers compared to our services. Additionally, the competitor boasts higher download speeds, which have influenced customer decisions to switch from our service.</a:t>
            </a:r>
            <a:endParaRPr lang="en-IN"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348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C73D6980-DDCB-2265-8F41-477912B2E1B4}"/>
              </a:ext>
            </a:extLst>
          </p:cNvPr>
          <p:cNvSpPr/>
          <p:nvPr/>
        </p:nvSpPr>
        <p:spPr>
          <a:xfrm>
            <a:off x="-304800" y="0"/>
            <a:ext cx="20726400" cy="10477500"/>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BCF640C-2BED-FCAB-BC8A-AEEA86C52FEF}"/>
              </a:ext>
            </a:extLst>
          </p:cNvPr>
          <p:cNvSpPr/>
          <p:nvPr/>
        </p:nvSpPr>
        <p:spPr>
          <a:xfrm>
            <a:off x="-304800" y="6438900"/>
            <a:ext cx="21564600" cy="46482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DD5232C-AC4C-ADA9-DBFF-585DD94584A5}"/>
              </a:ext>
            </a:extLst>
          </p:cNvPr>
          <p:cNvPicPr>
            <a:picLocks noChangeAspect="1"/>
          </p:cNvPicPr>
          <p:nvPr/>
        </p:nvPicPr>
        <p:blipFill>
          <a:blip r:embed="rId2"/>
          <a:stretch>
            <a:fillRect/>
          </a:stretch>
        </p:blipFill>
        <p:spPr>
          <a:xfrm>
            <a:off x="762001" y="1028700"/>
            <a:ext cx="16459200" cy="8382000"/>
          </a:xfrm>
          <a:prstGeom prst="rect">
            <a:avLst/>
          </a:prstGeom>
        </p:spPr>
      </p:pic>
    </p:spTree>
    <p:extLst>
      <p:ext uri="{BB962C8B-B14F-4D97-AF65-F5344CB8AC3E}">
        <p14:creationId xmlns:p14="http://schemas.microsoft.com/office/powerpoint/2010/main" val="1768402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B302B5-14CC-5AC0-A91A-C963959E351B}"/>
              </a:ext>
            </a:extLst>
          </p:cNvPr>
          <p:cNvSpPr/>
          <p:nvPr/>
        </p:nvSpPr>
        <p:spPr>
          <a:xfrm>
            <a:off x="-304800" y="-50800"/>
            <a:ext cx="19354800" cy="106807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Freeform 2">
            <a:extLst>
              <a:ext uri="{FF2B5EF4-FFF2-40B4-BE49-F238E27FC236}">
                <a16:creationId xmlns:a16="http://schemas.microsoft.com/office/drawing/2014/main" id="{5C67B5A1-3CE3-749B-B246-6B4F26BB3AB3}"/>
              </a:ext>
            </a:extLst>
          </p:cNvPr>
          <p:cNvSpPr/>
          <p:nvPr/>
        </p:nvSpPr>
        <p:spPr>
          <a:xfrm flipH="1" flipV="1">
            <a:off x="15006372" y="-2974448"/>
            <a:ext cx="7929828" cy="6701898"/>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2">
            <a:extLst>
              <a:ext uri="{FF2B5EF4-FFF2-40B4-BE49-F238E27FC236}">
                <a16:creationId xmlns:a16="http://schemas.microsoft.com/office/drawing/2014/main" id="{1561AC8B-C211-2B94-61E5-B7EB73A82C14}"/>
              </a:ext>
            </a:extLst>
          </p:cNvPr>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4">
            <a:extLst>
              <a:ext uri="{FF2B5EF4-FFF2-40B4-BE49-F238E27FC236}">
                <a16:creationId xmlns:a16="http://schemas.microsoft.com/office/drawing/2014/main" id="{78E229F4-49F9-70DC-8987-534E6967733B}"/>
              </a:ext>
            </a:extLst>
          </p:cNvPr>
          <p:cNvSpPr/>
          <p:nvPr/>
        </p:nvSpPr>
        <p:spPr>
          <a:xfrm>
            <a:off x="5562600" y="4305300"/>
            <a:ext cx="6858000" cy="914400"/>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sp>
        <p:nvSpPr>
          <p:cNvPr id="13" name="Freeform 4">
            <a:extLst>
              <a:ext uri="{FF2B5EF4-FFF2-40B4-BE49-F238E27FC236}">
                <a16:creationId xmlns:a16="http://schemas.microsoft.com/office/drawing/2014/main" id="{C22389E1-BE2B-5C71-C524-2A7BD4AB20D3}"/>
              </a:ext>
            </a:extLst>
          </p:cNvPr>
          <p:cNvSpPr/>
          <p:nvPr/>
        </p:nvSpPr>
        <p:spPr>
          <a:xfrm>
            <a:off x="6205269" y="6969213"/>
            <a:ext cx="5758131" cy="917489"/>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sp>
        <p:nvSpPr>
          <p:cNvPr id="7" name="Rectangle 6">
            <a:extLst>
              <a:ext uri="{FF2B5EF4-FFF2-40B4-BE49-F238E27FC236}">
                <a16:creationId xmlns:a16="http://schemas.microsoft.com/office/drawing/2014/main" id="{15B3EAB8-B663-8DAB-6B27-ED1C130EAC48}"/>
              </a:ext>
            </a:extLst>
          </p:cNvPr>
          <p:cNvSpPr/>
          <p:nvPr/>
        </p:nvSpPr>
        <p:spPr>
          <a:xfrm>
            <a:off x="6172200" y="6324601"/>
            <a:ext cx="60198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Now Bold" panose="020B0604020202020204" charset="0"/>
              </a:rPr>
              <a:t>Results and Impact</a:t>
            </a:r>
          </a:p>
        </p:txBody>
      </p:sp>
      <p:sp>
        <p:nvSpPr>
          <p:cNvPr id="11" name="Freeform 4">
            <a:extLst>
              <a:ext uri="{FF2B5EF4-FFF2-40B4-BE49-F238E27FC236}">
                <a16:creationId xmlns:a16="http://schemas.microsoft.com/office/drawing/2014/main" id="{0B412D99-F1FB-8CA4-E726-4EE9A36A907A}"/>
              </a:ext>
            </a:extLst>
          </p:cNvPr>
          <p:cNvSpPr/>
          <p:nvPr/>
        </p:nvSpPr>
        <p:spPr>
          <a:xfrm>
            <a:off x="7086600" y="1181100"/>
            <a:ext cx="4033572" cy="1006548"/>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sp>
        <p:nvSpPr>
          <p:cNvPr id="3" name="Rectangle 2">
            <a:extLst>
              <a:ext uri="{FF2B5EF4-FFF2-40B4-BE49-F238E27FC236}">
                <a16:creationId xmlns:a16="http://schemas.microsoft.com/office/drawing/2014/main" id="{0E8DBD33-CA48-0511-91C4-ED7FAD0D15BA}"/>
              </a:ext>
            </a:extLst>
          </p:cNvPr>
          <p:cNvSpPr/>
          <p:nvPr/>
        </p:nvSpPr>
        <p:spPr>
          <a:xfrm>
            <a:off x="6858000" y="571500"/>
            <a:ext cx="4419600" cy="990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b="1" dirty="0">
                <a:latin typeface="Now Bold" panose="020B0604020202020204" charset="0"/>
              </a:rPr>
              <a:t>Achievements</a:t>
            </a:r>
          </a:p>
        </p:txBody>
      </p:sp>
      <p:sp>
        <p:nvSpPr>
          <p:cNvPr id="4" name="Rectangle 3">
            <a:extLst>
              <a:ext uri="{FF2B5EF4-FFF2-40B4-BE49-F238E27FC236}">
                <a16:creationId xmlns:a16="http://schemas.microsoft.com/office/drawing/2014/main" id="{48100C39-3A60-8E09-66F8-CDF0BDC1E067}"/>
              </a:ext>
            </a:extLst>
          </p:cNvPr>
          <p:cNvSpPr/>
          <p:nvPr/>
        </p:nvSpPr>
        <p:spPr>
          <a:xfrm>
            <a:off x="1638300" y="1676400"/>
            <a:ext cx="15087600" cy="1828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 Implemented a predictive churn model, resulting in a  increase in the accuracy of identifying at-risk customers.</a:t>
            </a:r>
          </a:p>
          <a:p>
            <a:r>
              <a:rPr lang="en-US" sz="2800" dirty="0"/>
              <a:t>- Developed and deployed targeted retention campaigns, leading to a  reduction in churn rates.</a:t>
            </a:r>
          </a:p>
          <a:p>
            <a:r>
              <a:rPr lang="en-US" sz="2800" dirty="0"/>
              <a:t>- Utilized Python insights to improve customer service processes, addressing pain points and enhancing overall customer satisfaction.</a:t>
            </a:r>
            <a:endParaRPr lang="en-IN" sz="2800" dirty="0"/>
          </a:p>
        </p:txBody>
      </p:sp>
      <p:sp>
        <p:nvSpPr>
          <p:cNvPr id="6" name="Rectangle 5">
            <a:extLst>
              <a:ext uri="{FF2B5EF4-FFF2-40B4-BE49-F238E27FC236}">
                <a16:creationId xmlns:a16="http://schemas.microsoft.com/office/drawing/2014/main" id="{E36380B5-E20D-E62A-8EEF-58DFB4301851}"/>
              </a:ext>
            </a:extLst>
          </p:cNvPr>
          <p:cNvSpPr/>
          <p:nvPr/>
        </p:nvSpPr>
        <p:spPr>
          <a:xfrm>
            <a:off x="1638300" y="3924300"/>
            <a:ext cx="14211300" cy="28575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 Expertise in data analysis and visualization using Python.</a:t>
            </a:r>
          </a:p>
          <a:p>
            <a:r>
              <a:rPr lang="en-US" sz="2800" dirty="0"/>
              <a:t>- Applied statistical modeling and machine learning techniques for predictive churn analysis.</a:t>
            </a:r>
          </a:p>
          <a:p>
            <a:r>
              <a:rPr lang="en-US" sz="2800" dirty="0"/>
              <a:t>- Utilized SQL and other data manipulation tools for efficient data preparation</a:t>
            </a:r>
            <a:endParaRPr lang="en-IN" sz="2800" dirty="0"/>
          </a:p>
        </p:txBody>
      </p:sp>
      <p:sp>
        <p:nvSpPr>
          <p:cNvPr id="5" name="Rectangle 4">
            <a:extLst>
              <a:ext uri="{FF2B5EF4-FFF2-40B4-BE49-F238E27FC236}">
                <a16:creationId xmlns:a16="http://schemas.microsoft.com/office/drawing/2014/main" id="{C919A4CF-1982-BA20-06D7-B4D46EC6C06F}"/>
              </a:ext>
            </a:extLst>
          </p:cNvPr>
          <p:cNvSpPr/>
          <p:nvPr/>
        </p:nvSpPr>
        <p:spPr>
          <a:xfrm>
            <a:off x="4343400" y="3624943"/>
            <a:ext cx="9448800" cy="10613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Now Bold" panose="020B0604020202020204" charset="0"/>
              </a:rPr>
              <a:t>Technologies and Tools</a:t>
            </a:r>
          </a:p>
        </p:txBody>
      </p:sp>
      <p:sp>
        <p:nvSpPr>
          <p:cNvPr id="8" name="Rectangle 7">
            <a:extLst>
              <a:ext uri="{FF2B5EF4-FFF2-40B4-BE49-F238E27FC236}">
                <a16:creationId xmlns:a16="http://schemas.microsoft.com/office/drawing/2014/main" id="{3790BB31-8ECF-CFA6-F722-302EA014CBAC}"/>
              </a:ext>
            </a:extLst>
          </p:cNvPr>
          <p:cNvSpPr/>
          <p:nvPr/>
        </p:nvSpPr>
        <p:spPr>
          <a:xfrm>
            <a:off x="1638300" y="7505700"/>
            <a:ext cx="16268700" cy="1600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latin typeface="Arial" panose="020B0604020202020204" pitchFamily="34" charset="0"/>
                <a:cs typeface="Arial" panose="020B0604020202020204" pitchFamily="34" charset="0"/>
              </a:rPr>
              <a:t>- Significantly contributed to reducing churn rates, resulting in improved customer retention and revenue stability.</a:t>
            </a:r>
          </a:p>
          <a:p>
            <a:r>
              <a:rPr lang="en-US" sz="2800" dirty="0">
                <a:latin typeface="Arial" panose="020B0604020202020204" pitchFamily="34" charset="0"/>
                <a:cs typeface="Arial" panose="020B0604020202020204" pitchFamily="34" charset="0"/>
              </a:rPr>
              <a:t>- Received recognition for the successful implementation of data-driven strategies, positively impacting the bottom line.</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624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1"/>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8" name="Group 8"/>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16" name="Rectangle 15">
            <a:extLst>
              <a:ext uri="{FF2B5EF4-FFF2-40B4-BE49-F238E27FC236}">
                <a16:creationId xmlns:a16="http://schemas.microsoft.com/office/drawing/2014/main" id="{7E3BEDB5-76FB-082E-2211-13DCC2DCEFD0}"/>
              </a:ext>
            </a:extLst>
          </p:cNvPr>
          <p:cNvSpPr/>
          <p:nvPr/>
        </p:nvSpPr>
        <p:spPr>
          <a:xfrm>
            <a:off x="914400" y="571500"/>
            <a:ext cx="3657600" cy="1371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bg1"/>
                </a:solidFill>
                <a:latin typeface="Now Bold" panose="020B0604020202020204" charset="0"/>
              </a:rPr>
              <a:t>Description</a:t>
            </a:r>
            <a:r>
              <a:rPr lang="en-IN" sz="4000" b="1" dirty="0">
                <a:latin typeface="Now Bold" panose="020B0604020202020204" charset="0"/>
              </a:rPr>
              <a:t> :</a:t>
            </a:r>
            <a:endParaRPr lang="en-IN" b="1" dirty="0">
              <a:latin typeface="Now Bold" panose="020B0604020202020204" charset="0"/>
            </a:endParaRPr>
          </a:p>
        </p:txBody>
      </p:sp>
      <p:sp>
        <p:nvSpPr>
          <p:cNvPr id="17" name="Rectangle 16">
            <a:extLst>
              <a:ext uri="{FF2B5EF4-FFF2-40B4-BE49-F238E27FC236}">
                <a16:creationId xmlns:a16="http://schemas.microsoft.com/office/drawing/2014/main" id="{80CE2CC9-5E21-1CC0-9BDF-D14AA098DD36}"/>
              </a:ext>
            </a:extLst>
          </p:cNvPr>
          <p:cNvSpPr/>
          <p:nvPr/>
        </p:nvSpPr>
        <p:spPr>
          <a:xfrm>
            <a:off x="1219200" y="1409701"/>
            <a:ext cx="12679928" cy="2362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latin typeface="Arial" panose="020B0604020202020204" pitchFamily="34" charset="0"/>
                <a:cs typeface="Arial" panose="020B0604020202020204" pitchFamily="34" charset="0"/>
              </a:rPr>
              <a:t>Led a comprehensive analysis of customer </a:t>
            </a:r>
            <a:r>
              <a:rPr lang="en-US" sz="2400" dirty="0">
                <a:solidFill>
                  <a:schemeClr val="bg1"/>
                </a:solidFill>
                <a:latin typeface="Arial" panose="020B0604020202020204" pitchFamily="34" charset="0"/>
                <a:cs typeface="Arial" panose="020B0604020202020204" pitchFamily="34" charset="0"/>
              </a:rPr>
              <a:t>churn</a:t>
            </a:r>
            <a:r>
              <a:rPr lang="en-US" sz="2400" dirty="0">
                <a:latin typeface="Arial" panose="020B0604020202020204" pitchFamily="34" charset="0"/>
                <a:cs typeface="Arial" panose="020B0604020202020204" pitchFamily="34" charset="0"/>
              </a:rPr>
              <a:t> data for Telecom Company, employing advanced analytics techniques to identify key drivers of churn and implementing targeted strategies for customer retention. Leveraged tools like Python &amp; Power BI for data visualization and interpretation</a:t>
            </a:r>
            <a:endParaRPr lang="en-IN" sz="24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6EEAB4F-B666-0FC0-F6D0-946E8B47D10F}"/>
              </a:ext>
            </a:extLst>
          </p:cNvPr>
          <p:cNvSpPr txBox="1"/>
          <p:nvPr/>
        </p:nvSpPr>
        <p:spPr>
          <a:xfrm>
            <a:off x="1012307" y="3700541"/>
            <a:ext cx="6265190" cy="707886"/>
          </a:xfrm>
          <a:prstGeom prst="rect">
            <a:avLst/>
          </a:prstGeom>
          <a:noFill/>
        </p:spPr>
        <p:txBody>
          <a:bodyPr wrap="square">
            <a:spAutoFit/>
          </a:bodyPr>
          <a:lstStyle/>
          <a:p>
            <a:r>
              <a:rPr lang="en-IN" sz="3600" dirty="0">
                <a:solidFill>
                  <a:schemeClr val="bg1"/>
                </a:solidFill>
                <a:latin typeface="Now Bold" panose="020B0604020202020204" charset="0"/>
              </a:rPr>
              <a:t>Key </a:t>
            </a:r>
            <a:r>
              <a:rPr lang="en-IN" sz="4000" dirty="0">
                <a:solidFill>
                  <a:schemeClr val="bg1"/>
                </a:solidFill>
                <a:latin typeface="Now Bold" panose="020B0604020202020204" charset="0"/>
              </a:rPr>
              <a:t>Responsibilities</a:t>
            </a:r>
            <a:r>
              <a:rPr lang="en-IN" sz="3600" dirty="0">
                <a:solidFill>
                  <a:schemeClr val="bg1"/>
                </a:solidFill>
                <a:latin typeface="Now Bold" panose="020B0604020202020204" charset="0"/>
              </a:rPr>
              <a:t> :</a:t>
            </a:r>
          </a:p>
        </p:txBody>
      </p:sp>
      <p:sp>
        <p:nvSpPr>
          <p:cNvPr id="22" name="Rectangle 21">
            <a:extLst>
              <a:ext uri="{FF2B5EF4-FFF2-40B4-BE49-F238E27FC236}">
                <a16:creationId xmlns:a16="http://schemas.microsoft.com/office/drawing/2014/main" id="{84E761C1-9D07-20F8-FBBD-56E1F45E2931}"/>
              </a:ext>
            </a:extLst>
          </p:cNvPr>
          <p:cNvSpPr/>
          <p:nvPr/>
        </p:nvSpPr>
        <p:spPr>
          <a:xfrm>
            <a:off x="1066800" y="3924300"/>
            <a:ext cx="11658600" cy="5105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Conducted in-depth analysis of telecom customer data, identifying patterns and factors contributing to churn.</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Developed predictive models using statistical techniques to forecast and proactively address potential churn scenarios.</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Utilized Power BI to create dynamic dashboards for visualizing key metrics related to customer churn, including usage patterns, service dissatisfaction, and billing issues.</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Collaborated with cross-functional teams to implement data-driven retention strategies based on the analysis.</a:t>
            </a:r>
            <a:endParaRPr lang="en-IN" sz="24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EC66BF-B9C4-BC39-B473-7C1877015B7C}"/>
              </a:ext>
            </a:extLst>
          </p:cNvPr>
          <p:cNvSpPr/>
          <p:nvPr/>
        </p:nvSpPr>
        <p:spPr>
          <a:xfrm>
            <a:off x="0" y="0"/>
            <a:ext cx="18288000" cy="10287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p>
        </p:txBody>
      </p:sp>
      <p:sp>
        <p:nvSpPr>
          <p:cNvPr id="5" name="Rectangle 4">
            <a:extLst>
              <a:ext uri="{FF2B5EF4-FFF2-40B4-BE49-F238E27FC236}">
                <a16:creationId xmlns:a16="http://schemas.microsoft.com/office/drawing/2014/main" id="{9836AFE1-55EC-853D-1F79-94CEF2381DDF}"/>
              </a:ext>
            </a:extLst>
          </p:cNvPr>
          <p:cNvSpPr/>
          <p:nvPr/>
        </p:nvSpPr>
        <p:spPr>
          <a:xfrm>
            <a:off x="2819400" y="3162300"/>
            <a:ext cx="13868400" cy="426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Arial" panose="020B0604020202020204" pitchFamily="34" charset="0"/>
                <a:cs typeface="Arial" panose="020B0604020202020204" pitchFamily="34" charset="0"/>
              </a:rPr>
              <a:t>- Predictive modeling for customer churn analysis.</a:t>
            </a:r>
          </a:p>
          <a:p>
            <a:r>
              <a:rPr lang="en-US" sz="3200" dirty="0">
                <a:latin typeface="Arial" panose="020B0604020202020204" pitchFamily="34" charset="0"/>
                <a:cs typeface="Arial" panose="020B0604020202020204" pitchFamily="34" charset="0"/>
              </a:rPr>
              <a:t>- Advanced data visualization and interpretation using Python .</a:t>
            </a:r>
          </a:p>
          <a:p>
            <a:r>
              <a:rPr lang="en-US" sz="3200" dirty="0">
                <a:latin typeface="Arial" panose="020B0604020202020204" pitchFamily="34" charset="0"/>
                <a:cs typeface="Arial" panose="020B0604020202020204" pitchFamily="34" charset="0"/>
              </a:rPr>
              <a:t>- Collaborative problem-solving with cross-functional teams in the telecom industry</a:t>
            </a:r>
            <a:endParaRPr lang="en-IN" sz="3200" dirty="0">
              <a:latin typeface="Arial" panose="020B0604020202020204" pitchFamily="34" charset="0"/>
              <a:cs typeface="Arial" panose="020B0604020202020204" pitchFamily="34" charset="0"/>
            </a:endParaRPr>
          </a:p>
        </p:txBody>
      </p:sp>
      <p:sp>
        <p:nvSpPr>
          <p:cNvPr id="7" name="Partial Circle 6">
            <a:extLst>
              <a:ext uri="{FF2B5EF4-FFF2-40B4-BE49-F238E27FC236}">
                <a16:creationId xmlns:a16="http://schemas.microsoft.com/office/drawing/2014/main" id="{1C56BD8A-1260-EE60-280D-507DD39ED25D}"/>
              </a:ext>
            </a:extLst>
          </p:cNvPr>
          <p:cNvSpPr/>
          <p:nvPr/>
        </p:nvSpPr>
        <p:spPr>
          <a:xfrm>
            <a:off x="-2476500" y="-342900"/>
            <a:ext cx="7391400" cy="14325600"/>
          </a:xfrm>
          <a:prstGeom prst="pie">
            <a:avLst>
              <a:gd name="adj1" fmla="val 0"/>
              <a:gd name="adj2" fmla="val 16182768"/>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Partial Circle 7">
            <a:extLst>
              <a:ext uri="{FF2B5EF4-FFF2-40B4-BE49-F238E27FC236}">
                <a16:creationId xmlns:a16="http://schemas.microsoft.com/office/drawing/2014/main" id="{C7835D74-CAED-52E4-79A8-A641E4D9182A}"/>
              </a:ext>
            </a:extLst>
          </p:cNvPr>
          <p:cNvSpPr/>
          <p:nvPr/>
        </p:nvSpPr>
        <p:spPr>
          <a:xfrm flipH="1">
            <a:off x="13809921" y="-495300"/>
            <a:ext cx="6611679" cy="14325600"/>
          </a:xfrm>
          <a:prstGeom prst="pie">
            <a:avLst>
              <a:gd name="adj1" fmla="val 0"/>
              <a:gd name="adj2" fmla="val 16182768"/>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9" name="Freeform 4">
            <a:extLst>
              <a:ext uri="{FF2B5EF4-FFF2-40B4-BE49-F238E27FC236}">
                <a16:creationId xmlns:a16="http://schemas.microsoft.com/office/drawing/2014/main" id="{8FFC2AA4-FBD9-C842-138F-8E7DE1832272}"/>
              </a:ext>
            </a:extLst>
          </p:cNvPr>
          <p:cNvSpPr/>
          <p:nvPr/>
        </p:nvSpPr>
        <p:spPr>
          <a:xfrm>
            <a:off x="6858000" y="2781300"/>
            <a:ext cx="4724400" cy="917489"/>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sp>
      <p:sp>
        <p:nvSpPr>
          <p:cNvPr id="4" name="Rectangle 3">
            <a:extLst>
              <a:ext uri="{FF2B5EF4-FFF2-40B4-BE49-F238E27FC236}">
                <a16:creationId xmlns:a16="http://schemas.microsoft.com/office/drawing/2014/main" id="{6DDABE85-E4E7-CD85-8A5A-D0BDEA0AF38C}"/>
              </a:ext>
            </a:extLst>
          </p:cNvPr>
          <p:cNvSpPr/>
          <p:nvPr/>
        </p:nvSpPr>
        <p:spPr>
          <a:xfrm>
            <a:off x="4267200" y="1866900"/>
            <a:ext cx="9753600" cy="1447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Now Bold" panose="020B0604020202020204" charset="0"/>
              </a:rPr>
              <a:t>Skills Developed</a:t>
            </a:r>
          </a:p>
        </p:txBody>
      </p:sp>
    </p:spTree>
    <p:extLst>
      <p:ext uri="{BB962C8B-B14F-4D97-AF65-F5344CB8AC3E}">
        <p14:creationId xmlns:p14="http://schemas.microsoft.com/office/powerpoint/2010/main" val="3227612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TextBox 5"/>
          <p:cNvSpPr txBox="1"/>
          <p:nvPr/>
        </p:nvSpPr>
        <p:spPr>
          <a:xfrm>
            <a:off x="2255514" y="5730689"/>
            <a:ext cx="9364819" cy="617560"/>
          </a:xfrm>
          <a:prstGeom prst="rect">
            <a:avLst/>
          </a:prstGeom>
        </p:spPr>
        <p:txBody>
          <a:bodyPr lIns="0" tIns="0" rIns="0" bIns="0" rtlCol="0" anchor="t">
            <a:spAutoFit/>
          </a:bodyPr>
          <a:lstStyle/>
          <a:p>
            <a:pPr marL="0" lvl="0" indent="0" algn="l">
              <a:lnSpc>
                <a:spcPts val="5099"/>
              </a:lnSpc>
              <a:spcBef>
                <a:spcPct val="0"/>
              </a:spcBef>
            </a:pPr>
            <a:r>
              <a:rPr lang="en-US" sz="3695">
                <a:solidFill>
                  <a:srgbClr val="4BD1FB"/>
                </a:solidFill>
                <a:latin typeface="DM Sans Bold"/>
              </a:rPr>
              <a:t>Connect with us.</a:t>
            </a:r>
          </a:p>
        </p:txBody>
      </p:sp>
      <p:sp>
        <p:nvSpPr>
          <p:cNvPr id="6" name="TextBox 6"/>
          <p:cNvSpPr txBox="1"/>
          <p:nvPr/>
        </p:nvSpPr>
        <p:spPr>
          <a:xfrm>
            <a:off x="2255514" y="2773954"/>
            <a:ext cx="10434893" cy="2623360"/>
          </a:xfrm>
          <a:prstGeom prst="rect">
            <a:avLst/>
          </a:prstGeom>
        </p:spPr>
        <p:txBody>
          <a:bodyPr lIns="0" tIns="0" rIns="0" bIns="0" rtlCol="0" anchor="t">
            <a:spAutoFit/>
          </a:bodyPr>
          <a:lstStyle/>
          <a:p>
            <a:pPr marL="0" lvl="0" indent="0">
              <a:lnSpc>
                <a:spcPts val="10543"/>
              </a:lnSpc>
            </a:pPr>
            <a:r>
              <a:rPr lang="en-US" sz="7530" spc="459">
                <a:solidFill>
                  <a:srgbClr val="FFFFFF"/>
                </a:solidFill>
                <a:latin typeface="Now Bold"/>
              </a:rPr>
              <a:t>Thank's For Watching</a:t>
            </a:r>
          </a:p>
        </p:txBody>
      </p:sp>
      <p:sp>
        <p:nvSpPr>
          <p:cNvPr id="7" name="Freeform 7"/>
          <p:cNvSpPr/>
          <p:nvPr/>
        </p:nvSpPr>
        <p:spPr>
          <a:xfrm>
            <a:off x="2264153" y="1800947"/>
            <a:ext cx="720510" cy="835374"/>
          </a:xfrm>
          <a:custGeom>
            <a:avLst/>
            <a:gdLst/>
            <a:ahLst/>
            <a:cxnLst/>
            <a:rect l="l" t="t" r="r" b="b"/>
            <a:pathLst>
              <a:path w="720510" h="835374">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2264153" y="6653048"/>
            <a:ext cx="673858" cy="673858"/>
          </a:xfrm>
          <a:custGeom>
            <a:avLst/>
            <a:gdLst/>
            <a:ahLst/>
            <a:cxnLst/>
            <a:rect l="l" t="t" r="r" b="b"/>
            <a:pathLst>
              <a:path w="673858" h="673858">
                <a:moveTo>
                  <a:pt x="0" y="0"/>
                </a:moveTo>
                <a:lnTo>
                  <a:pt x="673858" y="0"/>
                </a:lnTo>
                <a:lnTo>
                  <a:pt x="673858" y="673858"/>
                </a:lnTo>
                <a:lnTo>
                  <a:pt x="0" y="6738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2255514" y="7632127"/>
            <a:ext cx="682497" cy="682497"/>
          </a:xfrm>
          <a:custGeom>
            <a:avLst/>
            <a:gdLst/>
            <a:ahLst/>
            <a:cxnLst/>
            <a:rect l="l" t="t" r="r" b="b"/>
            <a:pathLst>
              <a:path w="682497" h="682497">
                <a:moveTo>
                  <a:pt x="0" y="0"/>
                </a:moveTo>
                <a:lnTo>
                  <a:pt x="682497" y="0"/>
                </a:lnTo>
                <a:lnTo>
                  <a:pt x="682497" y="682497"/>
                </a:lnTo>
                <a:lnTo>
                  <a:pt x="0" y="682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3101701" y="7755632"/>
            <a:ext cx="5437025" cy="435439"/>
          </a:xfrm>
          <a:prstGeom prst="rect">
            <a:avLst/>
          </a:prstGeom>
        </p:spPr>
        <p:txBody>
          <a:bodyPr lIns="0" tIns="0" rIns="0" bIns="0" rtlCol="0" anchor="t">
            <a:spAutoFit/>
          </a:bodyPr>
          <a:lstStyle/>
          <a:p>
            <a:pPr marL="0" lvl="0" indent="0">
              <a:lnSpc>
                <a:spcPts val="3449"/>
              </a:lnSpc>
              <a:spcBef>
                <a:spcPct val="0"/>
              </a:spcBef>
            </a:pPr>
            <a:r>
              <a:rPr lang="en-US" sz="2874" spc="143">
                <a:solidFill>
                  <a:srgbClr val="FFFBFB"/>
                </a:solidFill>
                <a:latin typeface="DM Sans"/>
              </a:rPr>
              <a:t>rajkadam672001@gmail.com</a:t>
            </a:r>
          </a:p>
        </p:txBody>
      </p:sp>
      <p:sp>
        <p:nvSpPr>
          <p:cNvPr id="11" name="TextBox 11"/>
          <p:cNvSpPr txBox="1"/>
          <p:nvPr/>
        </p:nvSpPr>
        <p:spPr>
          <a:xfrm>
            <a:off x="3101701" y="6804122"/>
            <a:ext cx="3081187" cy="435439"/>
          </a:xfrm>
          <a:prstGeom prst="rect">
            <a:avLst/>
          </a:prstGeom>
        </p:spPr>
        <p:txBody>
          <a:bodyPr lIns="0" tIns="0" rIns="0" bIns="0" rtlCol="0" anchor="t">
            <a:spAutoFit/>
          </a:bodyPr>
          <a:lstStyle/>
          <a:p>
            <a:pPr marL="0" lvl="0" indent="0">
              <a:lnSpc>
                <a:spcPts val="3449"/>
              </a:lnSpc>
              <a:spcBef>
                <a:spcPct val="0"/>
              </a:spcBef>
            </a:pPr>
            <a:r>
              <a:rPr lang="en-US" sz="2874" spc="143">
                <a:solidFill>
                  <a:srgbClr val="FFFBFB"/>
                </a:solidFill>
                <a:latin typeface="DM Sans"/>
              </a:rPr>
              <a:t>9511006043</a:t>
            </a:r>
          </a:p>
        </p:txBody>
      </p:sp>
      <p:sp>
        <p:nvSpPr>
          <p:cNvPr id="12" name="Freeform 12"/>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98262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a:off x="11859600" y="1868829"/>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en-IN" dirty="0"/>
            </a:p>
          </p:txBody>
        </p:sp>
      </p:grpSp>
      <p:grpSp>
        <p:nvGrpSpPr>
          <p:cNvPr id="6" name="Group 6"/>
          <p:cNvGrpSpPr/>
          <p:nvPr/>
        </p:nvGrpSpPr>
        <p:grpSpPr>
          <a:xfrm>
            <a:off x="913592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a:off x="1011656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Rectangle 14">
            <a:extLst>
              <a:ext uri="{FF2B5EF4-FFF2-40B4-BE49-F238E27FC236}">
                <a16:creationId xmlns:a16="http://schemas.microsoft.com/office/drawing/2014/main" id="{57E64C25-2631-6081-E2F0-45BCC2C46BAD}"/>
              </a:ext>
            </a:extLst>
          </p:cNvPr>
          <p:cNvSpPr/>
          <p:nvPr/>
        </p:nvSpPr>
        <p:spPr>
          <a:xfrm>
            <a:off x="838200" y="518479"/>
            <a:ext cx="15621000" cy="1371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rgbClr val="569CD6"/>
                </a:solidFill>
                <a:effectLst/>
                <a:latin typeface="Now Bold" panose="020B0604020202020204" charset="0"/>
              </a:rPr>
              <a:t>Analysis How many customers have unlimited data plans </a:t>
            </a:r>
            <a:endParaRPr lang="en-US" sz="4000" b="0" dirty="0">
              <a:solidFill>
                <a:srgbClr val="CCCCCC"/>
              </a:solidFill>
              <a:effectLst/>
              <a:latin typeface="Now Bold" panose="020B0604020202020204" charset="0"/>
            </a:endParaRPr>
          </a:p>
        </p:txBody>
      </p:sp>
      <p:graphicFrame>
        <p:nvGraphicFramePr>
          <p:cNvPr id="16" name="Table 15">
            <a:extLst>
              <a:ext uri="{FF2B5EF4-FFF2-40B4-BE49-F238E27FC236}">
                <a16:creationId xmlns:a16="http://schemas.microsoft.com/office/drawing/2014/main" id="{54323BDA-2D33-CA9D-6486-7B8DDF9BD434}"/>
              </a:ext>
            </a:extLst>
          </p:cNvPr>
          <p:cNvGraphicFramePr>
            <a:graphicFrameLocks noGrp="1"/>
          </p:cNvGraphicFramePr>
          <p:nvPr>
            <p:extLst>
              <p:ext uri="{D42A27DB-BD31-4B8C-83A1-F6EECF244321}">
                <p14:modId xmlns:p14="http://schemas.microsoft.com/office/powerpoint/2010/main" val="3282772925"/>
              </p:ext>
            </p:extLst>
          </p:nvPr>
        </p:nvGraphicFramePr>
        <p:xfrm>
          <a:off x="1676400" y="3737863"/>
          <a:ext cx="8115420" cy="1485000"/>
        </p:xfrm>
        <a:graphic>
          <a:graphicData uri="http://schemas.openxmlformats.org/drawingml/2006/table">
            <a:tbl>
              <a:tblPr firstRow="1" bandRow="1">
                <a:tableStyleId>{5C22544A-7EE6-4342-B048-85BDC9FD1C3A}</a:tableStyleId>
              </a:tblPr>
              <a:tblGrid>
                <a:gridCol w="4057710">
                  <a:extLst>
                    <a:ext uri="{9D8B030D-6E8A-4147-A177-3AD203B41FA5}">
                      <a16:colId xmlns:a16="http://schemas.microsoft.com/office/drawing/2014/main" val="1378273776"/>
                    </a:ext>
                  </a:extLst>
                </a:gridCol>
                <a:gridCol w="4057710">
                  <a:extLst>
                    <a:ext uri="{9D8B030D-6E8A-4147-A177-3AD203B41FA5}">
                      <a16:colId xmlns:a16="http://schemas.microsoft.com/office/drawing/2014/main" val="1370279236"/>
                    </a:ext>
                  </a:extLst>
                </a:gridCol>
              </a:tblGrid>
              <a:tr h="742500">
                <a:tc>
                  <a:txBody>
                    <a:bodyPr/>
                    <a:lstStyle/>
                    <a:p>
                      <a:pPr algn="ctr"/>
                      <a:r>
                        <a:rPr lang="en-US" sz="3200" dirty="0">
                          <a:latin typeface="Arial" panose="020B0604020202020204" pitchFamily="34" charset="0"/>
                          <a:cs typeface="Arial" panose="020B0604020202020204" pitchFamily="34" charset="0"/>
                        </a:rPr>
                        <a:t>Yes</a:t>
                      </a:r>
                      <a:endParaRPr lang="en-IN" sz="32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atin typeface="Arial" panose="020B0604020202020204" pitchFamily="34" charset="0"/>
                          <a:cs typeface="Arial" panose="020B0604020202020204" pitchFamily="34" charset="0"/>
                        </a:rPr>
                        <a:t>No</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64830239"/>
                  </a:ext>
                </a:extLst>
              </a:tr>
              <a:tr h="7425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dirty="0">
                          <a:latin typeface="Arial" panose="020B0604020202020204" pitchFamily="34" charset="0"/>
                          <a:cs typeface="Arial" panose="020B0604020202020204" pitchFamily="34" charset="0"/>
                        </a:rPr>
                        <a:t>4745</a:t>
                      </a:r>
                    </a:p>
                  </a:txBody>
                  <a:tcPr/>
                </a:tc>
                <a:tc>
                  <a:txBody>
                    <a:bodyPr/>
                    <a:lstStyle/>
                    <a:p>
                      <a:pPr algn="ctr"/>
                      <a:r>
                        <a:rPr lang="en-US" sz="3200" dirty="0">
                          <a:latin typeface="Arial" panose="020B0604020202020204" pitchFamily="34" charset="0"/>
                          <a:cs typeface="Arial" panose="020B0604020202020204" pitchFamily="34" charset="0"/>
                        </a:rPr>
                        <a:t>772</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7874212"/>
                  </a:ext>
                </a:extLst>
              </a:tr>
            </a:tbl>
          </a:graphicData>
        </a:graphic>
      </p:graphicFrame>
      <p:sp>
        <p:nvSpPr>
          <p:cNvPr id="17" name="Rectangle 16">
            <a:extLst>
              <a:ext uri="{FF2B5EF4-FFF2-40B4-BE49-F238E27FC236}">
                <a16:creationId xmlns:a16="http://schemas.microsoft.com/office/drawing/2014/main" id="{CFFBF4A6-5749-A948-F132-1886FAB208E0}"/>
              </a:ext>
            </a:extLst>
          </p:cNvPr>
          <p:cNvSpPr/>
          <p:nvPr/>
        </p:nvSpPr>
        <p:spPr>
          <a:xfrm>
            <a:off x="838200" y="2520336"/>
            <a:ext cx="5105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i="0" dirty="0">
                <a:solidFill>
                  <a:schemeClr val="bg1"/>
                </a:solidFill>
                <a:effectLst/>
                <a:latin typeface="Arial" panose="020B0604020202020204" pitchFamily="34" charset="0"/>
                <a:cs typeface="Arial" panose="020B0604020202020204" pitchFamily="34" charset="0"/>
              </a:rPr>
              <a:t>Unlimited Data :</a:t>
            </a:r>
            <a:endParaRPr lang="en-IN" sz="3200" b="1" dirty="0">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2B3F7D5-BED2-6BBB-0118-6AE8CD2EBCA7}"/>
              </a:ext>
            </a:extLst>
          </p:cNvPr>
          <p:cNvSpPr/>
          <p:nvPr/>
        </p:nvSpPr>
        <p:spPr>
          <a:xfrm>
            <a:off x="254630" y="6013604"/>
            <a:ext cx="9952664" cy="1977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effectLst/>
                <a:latin typeface="Arial" panose="020B0604020202020204" pitchFamily="34" charset="0"/>
                <a:cs typeface="Arial" panose="020B0604020202020204" pitchFamily="34" charset="0"/>
              </a:rPr>
              <a:t>Their is 4745 customer has take unlimited data plan and 772 customer has not activated their unlimited plan in California. 65% + customer use unlimited data plan.</a:t>
            </a:r>
            <a:endParaRPr lang="en-IN" sz="28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67F268A1-DF59-9C43-5269-23490BDECB04}"/>
              </a:ext>
            </a:extLst>
          </p:cNvPr>
          <p:cNvSpPr/>
          <p:nvPr/>
        </p:nvSpPr>
        <p:spPr>
          <a:xfrm rot="-10800000">
            <a:off x="13461376" y="737451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6">
            <a:extLst>
              <a:ext uri="{FF2B5EF4-FFF2-40B4-BE49-F238E27FC236}">
                <a16:creationId xmlns:a16="http://schemas.microsoft.com/office/drawing/2014/main" id="{7809C3A8-502A-6989-1524-74BE4568003C}"/>
              </a:ext>
            </a:extLst>
          </p:cNvPr>
          <p:cNvSpPr/>
          <p:nvPr/>
        </p:nvSpPr>
        <p:spPr>
          <a:xfrm rot="-10800000">
            <a:off x="-2819399" y="-266268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7" name="Flowchart: Data 16" descr="Satellite dish">
            <a:extLst>
              <a:ext uri="{FF2B5EF4-FFF2-40B4-BE49-F238E27FC236}">
                <a16:creationId xmlns:a16="http://schemas.microsoft.com/office/drawing/2014/main" id="{2DC8FB10-54FF-A20C-18CD-98131AD6B8B5}"/>
              </a:ext>
            </a:extLst>
          </p:cNvPr>
          <p:cNvSpPr/>
          <p:nvPr/>
        </p:nvSpPr>
        <p:spPr>
          <a:xfrm>
            <a:off x="9144000" y="114300"/>
            <a:ext cx="8991600" cy="11201398"/>
          </a:xfrm>
          <a:prstGeom prst="flowChartInputOutput">
            <a:avLst/>
          </a:prstGeo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utoShape 3"/>
          <p:cNvSpPr/>
          <p:nvPr/>
        </p:nvSpPr>
        <p:spPr>
          <a:xfrm>
            <a:off x="5021151" y="9130445"/>
            <a:ext cx="8735422" cy="0"/>
          </a:xfrm>
          <a:prstGeom prst="line">
            <a:avLst/>
          </a:prstGeom>
          <a:ln w="47625" cap="flat">
            <a:solidFill>
              <a:srgbClr val="145DA0"/>
            </a:solidFill>
            <a:prstDash val="solid"/>
            <a:headEnd type="none" w="sm" len="sm"/>
            <a:tailEnd type="none" w="sm" len="sm"/>
          </a:ln>
        </p:spPr>
      </p:sp>
      <p:sp>
        <p:nvSpPr>
          <p:cNvPr id="4" name="Rectangle 3">
            <a:extLst>
              <a:ext uri="{FF2B5EF4-FFF2-40B4-BE49-F238E27FC236}">
                <a16:creationId xmlns:a16="http://schemas.microsoft.com/office/drawing/2014/main" id="{98A8A2DB-6F88-46F7-9FAF-966603B67ABF}"/>
              </a:ext>
            </a:extLst>
          </p:cNvPr>
          <p:cNvSpPr/>
          <p:nvPr/>
        </p:nvSpPr>
        <p:spPr>
          <a:xfrm>
            <a:off x="457200" y="342900"/>
            <a:ext cx="16230600" cy="1828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lumMod val="95000"/>
                  </a:schemeClr>
                </a:solidFill>
                <a:effectLst/>
                <a:latin typeface="Now Bold" panose="020B0604020202020204" charset="0"/>
                <a:cs typeface="Arial" panose="020B0604020202020204" pitchFamily="34" charset="0"/>
              </a:rPr>
              <a:t>Analysis by customers have online security features enabled :</a:t>
            </a:r>
          </a:p>
        </p:txBody>
      </p:sp>
      <p:graphicFrame>
        <p:nvGraphicFramePr>
          <p:cNvPr id="5" name="Table 4">
            <a:extLst>
              <a:ext uri="{FF2B5EF4-FFF2-40B4-BE49-F238E27FC236}">
                <a16:creationId xmlns:a16="http://schemas.microsoft.com/office/drawing/2014/main" id="{68E85038-CE2C-EC47-61F3-D25901149030}"/>
              </a:ext>
            </a:extLst>
          </p:cNvPr>
          <p:cNvGraphicFramePr>
            <a:graphicFrameLocks noGrp="1"/>
          </p:cNvGraphicFramePr>
          <p:nvPr>
            <p:extLst>
              <p:ext uri="{D42A27DB-BD31-4B8C-83A1-F6EECF244321}">
                <p14:modId xmlns:p14="http://schemas.microsoft.com/office/powerpoint/2010/main" val="1235571052"/>
              </p:ext>
            </p:extLst>
          </p:nvPr>
        </p:nvGraphicFramePr>
        <p:xfrm>
          <a:off x="1295400" y="2744827"/>
          <a:ext cx="6248400" cy="121918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626743239"/>
                    </a:ext>
                  </a:extLst>
                </a:gridCol>
                <a:gridCol w="3124200">
                  <a:extLst>
                    <a:ext uri="{9D8B030D-6E8A-4147-A177-3AD203B41FA5}">
                      <a16:colId xmlns:a16="http://schemas.microsoft.com/office/drawing/2014/main" val="2709590167"/>
                    </a:ext>
                  </a:extLst>
                </a:gridCol>
              </a:tblGrid>
              <a:tr h="609590">
                <a:tc>
                  <a:txBody>
                    <a:bodyPr/>
                    <a:lstStyle/>
                    <a:p>
                      <a:pPr algn="ctr"/>
                      <a:r>
                        <a:rPr lang="en-US" sz="3200" dirty="0">
                          <a:latin typeface="Arial" panose="020B0604020202020204" pitchFamily="34" charset="0"/>
                          <a:cs typeface="Arial" panose="020B0604020202020204" pitchFamily="34" charset="0"/>
                        </a:rPr>
                        <a:t>Yes</a:t>
                      </a:r>
                    </a:p>
                  </a:txBody>
                  <a:tcPr/>
                </a:tc>
                <a:tc>
                  <a:txBody>
                    <a:bodyPr/>
                    <a:lstStyle/>
                    <a:p>
                      <a:pPr algn="ctr"/>
                      <a:r>
                        <a:rPr lang="en-US" sz="3200" dirty="0">
                          <a:latin typeface="Arial" panose="020B0604020202020204" pitchFamily="34" charset="0"/>
                          <a:cs typeface="Arial" panose="020B0604020202020204" pitchFamily="34" charset="0"/>
                        </a:rPr>
                        <a:t>No</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44223812"/>
                  </a:ext>
                </a:extLst>
              </a:tr>
              <a:tr h="609590">
                <a:tc>
                  <a:txBody>
                    <a:bodyPr/>
                    <a:lstStyle/>
                    <a:p>
                      <a:pPr algn="ctr"/>
                      <a:r>
                        <a:rPr lang="en-US" sz="3200" dirty="0">
                          <a:latin typeface="Arial" panose="020B0604020202020204" pitchFamily="34" charset="0"/>
                          <a:cs typeface="Arial" panose="020B0604020202020204" pitchFamily="34" charset="0"/>
                        </a:rPr>
                        <a:t>2019</a:t>
                      </a:r>
                      <a:endParaRPr lang="en-IN" sz="3200" dirty="0">
                        <a:latin typeface="Arial" panose="020B0604020202020204" pitchFamily="34" charset="0"/>
                        <a:cs typeface="Arial" panose="020B0604020202020204" pitchFamily="34" charset="0"/>
                      </a:endParaRPr>
                    </a:p>
                  </a:txBody>
                  <a:tcPr/>
                </a:tc>
                <a:tc>
                  <a:txBody>
                    <a:bodyPr/>
                    <a:lstStyle/>
                    <a:p>
                      <a:pPr algn="ctr"/>
                      <a:r>
                        <a:rPr lang="en-IN" sz="3200" dirty="0">
                          <a:latin typeface="Arial" panose="020B0604020202020204" pitchFamily="34" charset="0"/>
                          <a:cs typeface="Arial" panose="020B0604020202020204" pitchFamily="34" charset="0"/>
                        </a:rPr>
                        <a:t>3498</a:t>
                      </a:r>
                    </a:p>
                  </a:txBody>
                  <a:tcPr/>
                </a:tc>
                <a:extLst>
                  <a:ext uri="{0D108BD9-81ED-4DB2-BD59-A6C34878D82A}">
                    <a16:rowId xmlns:a16="http://schemas.microsoft.com/office/drawing/2014/main" val="3867229161"/>
                  </a:ext>
                </a:extLst>
              </a:tr>
            </a:tbl>
          </a:graphicData>
        </a:graphic>
      </p:graphicFrame>
      <p:sp>
        <p:nvSpPr>
          <p:cNvPr id="6" name="Rectangle 5">
            <a:extLst>
              <a:ext uri="{FF2B5EF4-FFF2-40B4-BE49-F238E27FC236}">
                <a16:creationId xmlns:a16="http://schemas.microsoft.com/office/drawing/2014/main" id="{DD97449B-8A58-CA03-01FC-6DE71DA3898B}"/>
              </a:ext>
            </a:extLst>
          </p:cNvPr>
          <p:cNvSpPr/>
          <p:nvPr/>
        </p:nvSpPr>
        <p:spPr>
          <a:xfrm>
            <a:off x="914400" y="1695454"/>
            <a:ext cx="6400800" cy="9524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i="0" dirty="0">
                <a:solidFill>
                  <a:schemeClr val="bg1"/>
                </a:solidFill>
                <a:effectLst/>
                <a:latin typeface="Arial" panose="020B0604020202020204" pitchFamily="34" charset="0"/>
                <a:cs typeface="Arial" panose="020B0604020202020204" pitchFamily="34" charset="0"/>
              </a:rPr>
              <a:t>Online Security :</a:t>
            </a:r>
            <a:endParaRPr lang="en-IN" sz="3200" b="1"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00CCCCE-A817-1446-C330-9E4B3729099D}"/>
              </a:ext>
            </a:extLst>
          </p:cNvPr>
          <p:cNvSpPr/>
          <p:nvPr/>
        </p:nvSpPr>
        <p:spPr>
          <a:xfrm>
            <a:off x="914400" y="4305300"/>
            <a:ext cx="16611600" cy="12191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0" dirty="0">
                <a:solidFill>
                  <a:schemeClr val="bg1"/>
                </a:solidFill>
                <a:effectLst/>
                <a:latin typeface="Arial" panose="020B0604020202020204" pitchFamily="34" charset="0"/>
                <a:cs typeface="Arial" panose="020B0604020202020204" pitchFamily="34" charset="0"/>
              </a:rPr>
              <a:t>There is 2019 person has take online security and the 3498 person has not take online security. only 29% has take online security.</a:t>
            </a:r>
          </a:p>
        </p:txBody>
      </p:sp>
      <p:sp>
        <p:nvSpPr>
          <p:cNvPr id="12" name="TextBox 11">
            <a:extLst>
              <a:ext uri="{FF2B5EF4-FFF2-40B4-BE49-F238E27FC236}">
                <a16:creationId xmlns:a16="http://schemas.microsoft.com/office/drawing/2014/main" id="{DE243C5D-AA14-6102-78BD-7A6402950954}"/>
              </a:ext>
            </a:extLst>
          </p:cNvPr>
          <p:cNvSpPr txBox="1"/>
          <p:nvPr/>
        </p:nvSpPr>
        <p:spPr>
          <a:xfrm>
            <a:off x="457200" y="5743666"/>
            <a:ext cx="17068800" cy="707886"/>
          </a:xfrm>
          <a:prstGeom prst="rect">
            <a:avLst/>
          </a:prstGeom>
          <a:noFill/>
        </p:spPr>
        <p:txBody>
          <a:bodyPr wrap="square">
            <a:spAutoFit/>
          </a:bodyPr>
          <a:lstStyle/>
          <a:p>
            <a:r>
              <a:rPr lang="en-US" sz="4000" dirty="0">
                <a:solidFill>
                  <a:schemeClr val="bg1"/>
                </a:solidFill>
                <a:latin typeface="Now Bold" panose="020B0604020202020204" charset="0"/>
                <a:cs typeface="Arial" panose="020B0604020202020204" pitchFamily="34" charset="0"/>
              </a:rPr>
              <a:t>Analysis by  the distribution of customers based on gender :</a:t>
            </a:r>
            <a:endParaRPr lang="en-IN" sz="4000" dirty="0">
              <a:solidFill>
                <a:schemeClr val="bg1"/>
              </a:solidFill>
              <a:latin typeface="Now Bold" panose="020B0604020202020204" charset="0"/>
              <a:cs typeface="Arial" panose="020B0604020202020204" pitchFamily="34" charset="0"/>
            </a:endParaRPr>
          </a:p>
        </p:txBody>
      </p:sp>
      <p:graphicFrame>
        <p:nvGraphicFramePr>
          <p:cNvPr id="13" name="Table 12">
            <a:extLst>
              <a:ext uri="{FF2B5EF4-FFF2-40B4-BE49-F238E27FC236}">
                <a16:creationId xmlns:a16="http://schemas.microsoft.com/office/drawing/2014/main" id="{41E7B2F2-AD36-7CC5-9F2B-4736AB23AFDE}"/>
              </a:ext>
            </a:extLst>
          </p:cNvPr>
          <p:cNvGraphicFramePr>
            <a:graphicFrameLocks noGrp="1"/>
          </p:cNvGraphicFramePr>
          <p:nvPr>
            <p:extLst>
              <p:ext uri="{D42A27DB-BD31-4B8C-83A1-F6EECF244321}">
                <p14:modId xmlns:p14="http://schemas.microsoft.com/office/powerpoint/2010/main" val="3030852017"/>
              </p:ext>
            </p:extLst>
          </p:nvPr>
        </p:nvGraphicFramePr>
        <p:xfrm>
          <a:off x="1295400" y="7525962"/>
          <a:ext cx="6409842" cy="1158240"/>
        </p:xfrm>
        <a:graphic>
          <a:graphicData uri="http://schemas.openxmlformats.org/drawingml/2006/table">
            <a:tbl>
              <a:tblPr firstRow="1" bandRow="1">
                <a:tableStyleId>{5C22544A-7EE6-4342-B048-85BDC9FD1C3A}</a:tableStyleId>
              </a:tblPr>
              <a:tblGrid>
                <a:gridCol w="3204921">
                  <a:extLst>
                    <a:ext uri="{9D8B030D-6E8A-4147-A177-3AD203B41FA5}">
                      <a16:colId xmlns:a16="http://schemas.microsoft.com/office/drawing/2014/main" val="136963577"/>
                    </a:ext>
                  </a:extLst>
                </a:gridCol>
                <a:gridCol w="3204921">
                  <a:extLst>
                    <a:ext uri="{9D8B030D-6E8A-4147-A177-3AD203B41FA5}">
                      <a16:colId xmlns:a16="http://schemas.microsoft.com/office/drawing/2014/main" val="1389904010"/>
                    </a:ext>
                  </a:extLst>
                </a:gridCol>
              </a:tblGrid>
              <a:tr h="485149">
                <a:tc>
                  <a:txBody>
                    <a:bodyPr/>
                    <a:lstStyle/>
                    <a:p>
                      <a:pPr algn="ctr"/>
                      <a:r>
                        <a:rPr lang="en-US" sz="3200" dirty="0">
                          <a:latin typeface="Arial" panose="020B0604020202020204" pitchFamily="34" charset="0"/>
                          <a:cs typeface="Arial" panose="020B0604020202020204" pitchFamily="34" charset="0"/>
                        </a:rPr>
                        <a:t>Male</a:t>
                      </a:r>
                      <a:endParaRPr lang="en-IN" sz="3200" dirty="0">
                        <a:latin typeface="Arial" panose="020B0604020202020204" pitchFamily="34" charset="0"/>
                        <a:cs typeface="Arial" panose="020B0604020202020204" pitchFamily="34" charset="0"/>
                      </a:endParaRPr>
                    </a:p>
                  </a:txBody>
                  <a:tcPr/>
                </a:tc>
                <a:tc>
                  <a:txBody>
                    <a:bodyPr/>
                    <a:lstStyle/>
                    <a:p>
                      <a:pPr algn="ctr"/>
                      <a:r>
                        <a:rPr lang="en-US" sz="3200" dirty="0">
                          <a:latin typeface="Arial" panose="020B0604020202020204" pitchFamily="34" charset="0"/>
                          <a:cs typeface="Arial" panose="020B0604020202020204" pitchFamily="34" charset="0"/>
                        </a:rPr>
                        <a:t>Female</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31621005"/>
                  </a:ext>
                </a:extLst>
              </a:tr>
              <a:tr h="485149">
                <a:tc>
                  <a:txBody>
                    <a:bodyPr/>
                    <a:lstStyle/>
                    <a:p>
                      <a:pPr algn="ctr"/>
                      <a:r>
                        <a:rPr lang="en-US" sz="3200" dirty="0">
                          <a:latin typeface="Arial" panose="020B0604020202020204" pitchFamily="34" charset="0"/>
                          <a:cs typeface="Arial" panose="020B0604020202020204" pitchFamily="34" charset="0"/>
                        </a:rPr>
                        <a:t>3555</a:t>
                      </a:r>
                      <a:endParaRPr lang="en-IN" sz="3200" dirty="0">
                        <a:latin typeface="Arial" panose="020B0604020202020204" pitchFamily="34" charset="0"/>
                        <a:cs typeface="Arial" panose="020B0604020202020204" pitchFamily="34" charset="0"/>
                      </a:endParaRPr>
                    </a:p>
                  </a:txBody>
                  <a:tcPr/>
                </a:tc>
                <a:tc>
                  <a:txBody>
                    <a:bodyPr/>
                    <a:lstStyle/>
                    <a:p>
                      <a:pPr algn="ctr"/>
                      <a:r>
                        <a:rPr lang="en-IN" sz="3200" b="0" i="0" kern="1200" dirty="0">
                          <a:solidFill>
                            <a:schemeClr val="dk1"/>
                          </a:solidFill>
                          <a:effectLst/>
                          <a:latin typeface="Arial" panose="020B0604020202020204" pitchFamily="34" charset="0"/>
                          <a:ea typeface="+mn-ea"/>
                          <a:cs typeface="Arial" panose="020B0604020202020204" pitchFamily="34" charset="0"/>
                        </a:rPr>
                        <a:t>3488</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2224507"/>
                  </a:ext>
                </a:extLst>
              </a:tr>
            </a:tbl>
          </a:graphicData>
        </a:graphic>
      </p:graphicFrame>
      <p:sp>
        <p:nvSpPr>
          <p:cNvPr id="14" name="Rectangle 13">
            <a:extLst>
              <a:ext uri="{FF2B5EF4-FFF2-40B4-BE49-F238E27FC236}">
                <a16:creationId xmlns:a16="http://schemas.microsoft.com/office/drawing/2014/main" id="{2B567DB2-FFCC-C78D-423A-055B40CD307C}"/>
              </a:ext>
            </a:extLst>
          </p:cNvPr>
          <p:cNvSpPr/>
          <p:nvPr/>
        </p:nvSpPr>
        <p:spPr>
          <a:xfrm>
            <a:off x="1066800" y="6477368"/>
            <a:ext cx="4648200" cy="9017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i="0" dirty="0">
                <a:solidFill>
                  <a:schemeClr val="bg1"/>
                </a:solidFill>
                <a:effectLst/>
                <a:latin typeface="Arial" panose="020B0604020202020204" pitchFamily="34" charset="0"/>
                <a:cs typeface="Arial" panose="020B0604020202020204" pitchFamily="34" charset="0"/>
              </a:rPr>
              <a:t>Gender :</a:t>
            </a:r>
            <a:endParaRPr lang="en-IN" sz="3200" b="1" dirty="0">
              <a:solidFill>
                <a:schemeClr val="bg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146DB52-AA04-29F7-1884-729FDCE047E1}"/>
              </a:ext>
            </a:extLst>
          </p:cNvPr>
          <p:cNvSpPr/>
          <p:nvPr/>
        </p:nvSpPr>
        <p:spPr>
          <a:xfrm>
            <a:off x="952500" y="8993383"/>
            <a:ext cx="16535400" cy="7289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0" dirty="0">
                <a:solidFill>
                  <a:schemeClr val="bg1"/>
                </a:solidFill>
                <a:effectLst/>
                <a:latin typeface="Arial" panose="020B0604020202020204" pitchFamily="34" charset="0"/>
                <a:cs typeface="Arial" panose="020B0604020202020204" pitchFamily="34" charset="0"/>
              </a:rPr>
              <a:t>Male customer has 3555 and female has also  3488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72921" y="6016"/>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l="-1259" r="-1259"/>
              </a:stretch>
            </a:blipFill>
          </p:spPr>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Rectangle 6">
            <a:extLst>
              <a:ext uri="{FF2B5EF4-FFF2-40B4-BE49-F238E27FC236}">
                <a16:creationId xmlns:a16="http://schemas.microsoft.com/office/drawing/2014/main" id="{AA52609B-A3D9-C017-8AD6-C6655447160C}"/>
              </a:ext>
            </a:extLst>
          </p:cNvPr>
          <p:cNvSpPr/>
          <p:nvPr/>
        </p:nvSpPr>
        <p:spPr>
          <a:xfrm>
            <a:off x="457200" y="647700"/>
            <a:ext cx="17068800" cy="1752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rPr>
              <a:t>Analysis percentage of customers have subscribed to online backup services :</a:t>
            </a:r>
            <a:endParaRPr lang="en-US" sz="4000" b="0" dirty="0">
              <a:solidFill>
                <a:schemeClr val="bg1"/>
              </a:solidFill>
              <a:effectLst/>
              <a:latin typeface="Now Bold" panose="020B0604020202020204" charset="0"/>
            </a:endParaRPr>
          </a:p>
        </p:txBody>
      </p:sp>
      <p:sp>
        <p:nvSpPr>
          <p:cNvPr id="8" name="Rectangle 7">
            <a:extLst>
              <a:ext uri="{FF2B5EF4-FFF2-40B4-BE49-F238E27FC236}">
                <a16:creationId xmlns:a16="http://schemas.microsoft.com/office/drawing/2014/main" id="{421F1B7D-4839-B206-7A75-160F0F5C8323}"/>
              </a:ext>
            </a:extLst>
          </p:cNvPr>
          <p:cNvSpPr/>
          <p:nvPr/>
        </p:nvSpPr>
        <p:spPr>
          <a:xfrm>
            <a:off x="1143000" y="8960226"/>
            <a:ext cx="11277600" cy="990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effectLst/>
                <a:latin typeface="Arial" panose="020B0604020202020204" pitchFamily="34" charset="0"/>
                <a:cs typeface="Arial" panose="020B0604020202020204" pitchFamily="34" charset="0"/>
              </a:rPr>
              <a:t>44.03% customer has subscribed to online backup services .</a:t>
            </a:r>
          </a:p>
        </p:txBody>
      </p:sp>
      <p:pic>
        <p:nvPicPr>
          <p:cNvPr id="10" name="Picture 9">
            <a:extLst>
              <a:ext uri="{FF2B5EF4-FFF2-40B4-BE49-F238E27FC236}">
                <a16:creationId xmlns:a16="http://schemas.microsoft.com/office/drawing/2014/main" id="{F504E659-4773-E0CF-8505-2FB7C0FDB629}"/>
              </a:ext>
            </a:extLst>
          </p:cNvPr>
          <p:cNvPicPr>
            <a:picLocks noChangeAspect="1"/>
          </p:cNvPicPr>
          <p:nvPr/>
        </p:nvPicPr>
        <p:blipFill>
          <a:blip r:embed="rId5"/>
          <a:stretch>
            <a:fillRect/>
          </a:stretch>
        </p:blipFill>
        <p:spPr>
          <a:xfrm>
            <a:off x="2101363" y="2479863"/>
            <a:ext cx="9862037" cy="6400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Rectangle 3">
            <a:extLst>
              <a:ext uri="{FF2B5EF4-FFF2-40B4-BE49-F238E27FC236}">
                <a16:creationId xmlns:a16="http://schemas.microsoft.com/office/drawing/2014/main" id="{1BA6734B-3558-D2F1-56F7-8324DD361FFA}"/>
              </a:ext>
            </a:extLst>
          </p:cNvPr>
          <p:cNvSpPr/>
          <p:nvPr/>
        </p:nvSpPr>
        <p:spPr>
          <a:xfrm>
            <a:off x="762000" y="190500"/>
            <a:ext cx="15621000" cy="1905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cs typeface="Arial" panose="020B0604020202020204" pitchFamily="34" charset="0"/>
              </a:rPr>
              <a:t> Analysis the average number of dependents per customer :</a:t>
            </a:r>
            <a:endParaRPr lang="en-US" sz="4000" b="0" dirty="0">
              <a:solidFill>
                <a:schemeClr val="bg1"/>
              </a:solidFill>
              <a:effectLst/>
              <a:latin typeface="Now Bold" panose="020B0604020202020204" charset="0"/>
              <a:cs typeface="Arial" panose="020B0604020202020204" pitchFamily="34" charset="0"/>
            </a:endParaRPr>
          </a:p>
        </p:txBody>
      </p:sp>
      <p:pic>
        <p:nvPicPr>
          <p:cNvPr id="6" name="Picture 5">
            <a:extLst>
              <a:ext uri="{FF2B5EF4-FFF2-40B4-BE49-F238E27FC236}">
                <a16:creationId xmlns:a16="http://schemas.microsoft.com/office/drawing/2014/main" id="{161A880F-D360-63DF-79D0-274E8D8776EF}"/>
              </a:ext>
            </a:extLst>
          </p:cNvPr>
          <p:cNvPicPr>
            <a:picLocks noChangeAspect="1"/>
          </p:cNvPicPr>
          <p:nvPr/>
        </p:nvPicPr>
        <p:blipFill>
          <a:blip r:embed="rId4"/>
          <a:stretch>
            <a:fillRect/>
          </a:stretch>
        </p:blipFill>
        <p:spPr>
          <a:xfrm>
            <a:off x="1926771" y="2095500"/>
            <a:ext cx="14140130" cy="6445537"/>
          </a:xfrm>
          <a:prstGeom prst="rect">
            <a:avLst/>
          </a:prstGeom>
        </p:spPr>
      </p:pic>
      <p:sp>
        <p:nvSpPr>
          <p:cNvPr id="7" name="Rectangle 6">
            <a:extLst>
              <a:ext uri="{FF2B5EF4-FFF2-40B4-BE49-F238E27FC236}">
                <a16:creationId xmlns:a16="http://schemas.microsoft.com/office/drawing/2014/main" id="{798BA226-1AD0-F423-F855-9A28505DE3C7}"/>
              </a:ext>
            </a:extLst>
          </p:cNvPr>
          <p:cNvSpPr/>
          <p:nvPr/>
        </p:nvSpPr>
        <p:spPr>
          <a:xfrm>
            <a:off x="762000" y="8801100"/>
            <a:ext cx="12801600" cy="76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0" dirty="0">
                <a:solidFill>
                  <a:schemeClr val="bg1"/>
                </a:solidFill>
                <a:effectLst/>
                <a:latin typeface="Arial" panose="020B0604020202020204" pitchFamily="34" charset="0"/>
                <a:cs typeface="Arial" panose="020B0604020202020204" pitchFamily="34" charset="0"/>
              </a:rPr>
              <a:t>The average number of dependent customer is 0.46 .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543050" y="-54747"/>
            <a:ext cx="2760734" cy="10341747"/>
            <a:chOff x="0" y="0"/>
            <a:chExt cx="727107" cy="2723752"/>
          </a:xfrm>
        </p:grpSpPr>
        <p:sp>
          <p:nvSpPr>
            <p:cNvPr id="7" name="Freeform 7"/>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8" name="TextBox 8"/>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0" name="TextBox 9">
            <a:extLst>
              <a:ext uri="{FF2B5EF4-FFF2-40B4-BE49-F238E27FC236}">
                <a16:creationId xmlns:a16="http://schemas.microsoft.com/office/drawing/2014/main" id="{DCD447BB-F2DC-8A6E-0EC4-710DF1B1F6B1}"/>
              </a:ext>
            </a:extLst>
          </p:cNvPr>
          <p:cNvSpPr txBox="1"/>
          <p:nvPr/>
        </p:nvSpPr>
        <p:spPr>
          <a:xfrm>
            <a:off x="304800" y="819872"/>
            <a:ext cx="16764000" cy="1323439"/>
          </a:xfrm>
          <a:prstGeom prst="rect">
            <a:avLst/>
          </a:prstGeom>
          <a:noFill/>
        </p:spPr>
        <p:txBody>
          <a:bodyPr wrap="square">
            <a:spAutoFit/>
          </a:bodyPr>
          <a:lstStyle/>
          <a:p>
            <a:r>
              <a:rPr lang="en-US" sz="4000" b="1" dirty="0">
                <a:solidFill>
                  <a:schemeClr val="bg1"/>
                </a:solidFill>
                <a:effectLst/>
                <a:latin typeface="Now Bold" panose="020B0604020202020204" charset="0"/>
                <a:cs typeface="Arial" panose="020B0604020202020204" pitchFamily="34" charset="0"/>
              </a:rPr>
              <a:t>Analysis the percentage of customers have subscribed to online backup services :</a:t>
            </a:r>
            <a:endParaRPr lang="en-US" sz="4000" b="0" dirty="0">
              <a:solidFill>
                <a:schemeClr val="bg1"/>
              </a:solidFill>
              <a:effectLst/>
              <a:latin typeface="Now Bold" panose="020B0604020202020204" charset="0"/>
              <a:cs typeface="Arial" panose="020B0604020202020204" pitchFamily="34" charset="0"/>
            </a:endParaRPr>
          </a:p>
        </p:txBody>
      </p:sp>
      <p:sp>
        <p:nvSpPr>
          <p:cNvPr id="13" name="Rectangle 12">
            <a:extLst>
              <a:ext uri="{FF2B5EF4-FFF2-40B4-BE49-F238E27FC236}">
                <a16:creationId xmlns:a16="http://schemas.microsoft.com/office/drawing/2014/main" id="{44F17FD2-CBF3-8137-BAAE-02AD5A9276F0}"/>
              </a:ext>
            </a:extLst>
          </p:cNvPr>
          <p:cNvSpPr/>
          <p:nvPr/>
        </p:nvSpPr>
        <p:spPr>
          <a:xfrm>
            <a:off x="797827" y="2633755"/>
            <a:ext cx="5564116" cy="9095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i="0" dirty="0">
                <a:solidFill>
                  <a:schemeClr val="bg1"/>
                </a:solidFill>
                <a:effectLst/>
                <a:latin typeface="Arial" panose="020B0604020202020204" pitchFamily="34" charset="0"/>
                <a:cs typeface="Arial" panose="020B0604020202020204" pitchFamily="34" charset="0"/>
              </a:rPr>
              <a:t>Online Backup :</a:t>
            </a:r>
            <a:endParaRPr lang="en-IN" sz="3200" b="1" dirty="0">
              <a:solidFill>
                <a:schemeClr val="bg1"/>
              </a:solidFill>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6032119E-3AFD-B0EB-25D9-2120E76EB763}"/>
              </a:ext>
            </a:extLst>
          </p:cNvPr>
          <p:cNvGraphicFramePr>
            <a:graphicFrameLocks noGrp="1"/>
          </p:cNvGraphicFramePr>
          <p:nvPr>
            <p:extLst>
              <p:ext uri="{D42A27DB-BD31-4B8C-83A1-F6EECF244321}">
                <p14:modId xmlns:p14="http://schemas.microsoft.com/office/powerpoint/2010/main" val="3039164386"/>
              </p:ext>
            </p:extLst>
          </p:nvPr>
        </p:nvGraphicFramePr>
        <p:xfrm>
          <a:off x="1334786" y="3996516"/>
          <a:ext cx="6021066" cy="1604183"/>
        </p:xfrm>
        <a:graphic>
          <a:graphicData uri="http://schemas.openxmlformats.org/drawingml/2006/table">
            <a:tbl>
              <a:tblPr firstRow="1" bandRow="1">
                <a:tableStyleId>{5C22544A-7EE6-4342-B048-85BDC9FD1C3A}</a:tableStyleId>
              </a:tblPr>
              <a:tblGrid>
                <a:gridCol w="3010533">
                  <a:extLst>
                    <a:ext uri="{9D8B030D-6E8A-4147-A177-3AD203B41FA5}">
                      <a16:colId xmlns:a16="http://schemas.microsoft.com/office/drawing/2014/main" val="2905734612"/>
                    </a:ext>
                  </a:extLst>
                </a:gridCol>
                <a:gridCol w="3010533">
                  <a:extLst>
                    <a:ext uri="{9D8B030D-6E8A-4147-A177-3AD203B41FA5}">
                      <a16:colId xmlns:a16="http://schemas.microsoft.com/office/drawing/2014/main" val="4033517751"/>
                    </a:ext>
                  </a:extLst>
                </a:gridCol>
              </a:tblGrid>
              <a:tr h="807561">
                <a:tc>
                  <a:txBody>
                    <a:bodyPr/>
                    <a:lstStyle/>
                    <a:p>
                      <a:pPr algn="ctr"/>
                      <a:r>
                        <a:rPr lang="en-US" sz="3200" dirty="0">
                          <a:latin typeface="Arial" panose="020B0604020202020204" pitchFamily="34" charset="0"/>
                          <a:cs typeface="Arial" panose="020B0604020202020204" pitchFamily="34" charset="0"/>
                        </a:rPr>
                        <a:t>Yes</a:t>
                      </a:r>
                      <a:endParaRPr lang="en-IN" sz="3200" dirty="0">
                        <a:latin typeface="Arial" panose="020B0604020202020204" pitchFamily="34" charset="0"/>
                        <a:cs typeface="Arial" panose="020B0604020202020204" pitchFamily="34" charset="0"/>
                      </a:endParaRPr>
                    </a:p>
                  </a:txBody>
                  <a:tcPr/>
                </a:tc>
                <a:tc>
                  <a:txBody>
                    <a:bodyPr/>
                    <a:lstStyle/>
                    <a:p>
                      <a:pPr algn="ctr"/>
                      <a:r>
                        <a:rPr lang="en-IN" sz="3200" dirty="0">
                          <a:latin typeface="Arial" panose="020B0604020202020204" pitchFamily="34" charset="0"/>
                          <a:cs typeface="Arial" panose="020B0604020202020204" pitchFamily="34" charset="0"/>
                        </a:rPr>
                        <a:t>2429</a:t>
                      </a:r>
                    </a:p>
                  </a:txBody>
                  <a:tcPr/>
                </a:tc>
                <a:extLst>
                  <a:ext uri="{0D108BD9-81ED-4DB2-BD59-A6C34878D82A}">
                    <a16:rowId xmlns:a16="http://schemas.microsoft.com/office/drawing/2014/main" val="3309114083"/>
                  </a:ext>
                </a:extLst>
              </a:tr>
              <a:tr h="796622">
                <a:tc>
                  <a:txBody>
                    <a:bodyPr/>
                    <a:lstStyle/>
                    <a:p>
                      <a:pPr algn="ctr"/>
                      <a:r>
                        <a:rPr lang="en-US" sz="3200" dirty="0">
                          <a:latin typeface="Arial" panose="020B0604020202020204" pitchFamily="34" charset="0"/>
                          <a:cs typeface="Arial" panose="020B0604020202020204" pitchFamily="34" charset="0"/>
                        </a:rPr>
                        <a:t>No</a:t>
                      </a:r>
                      <a:endParaRPr lang="en-IN" sz="3200" dirty="0">
                        <a:latin typeface="Arial" panose="020B0604020202020204" pitchFamily="34" charset="0"/>
                        <a:cs typeface="Arial" panose="020B0604020202020204" pitchFamily="34" charset="0"/>
                      </a:endParaRPr>
                    </a:p>
                  </a:txBody>
                  <a:tcPr/>
                </a:tc>
                <a:tc>
                  <a:txBody>
                    <a:bodyPr/>
                    <a:lstStyle/>
                    <a:p>
                      <a:pPr algn="ctr"/>
                      <a:r>
                        <a:rPr lang="en-US" sz="3200" dirty="0">
                          <a:latin typeface="Arial" panose="020B0604020202020204" pitchFamily="34" charset="0"/>
                          <a:cs typeface="Arial" panose="020B0604020202020204" pitchFamily="34" charset="0"/>
                        </a:rPr>
                        <a:t>3088</a:t>
                      </a:r>
                      <a:endParaRPr lang="en-IN"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1508013"/>
                  </a:ext>
                </a:extLst>
              </a:tr>
            </a:tbl>
          </a:graphicData>
        </a:graphic>
      </p:graphicFrame>
      <p:pic>
        <p:nvPicPr>
          <p:cNvPr id="16" name="Picture 15">
            <a:extLst>
              <a:ext uri="{FF2B5EF4-FFF2-40B4-BE49-F238E27FC236}">
                <a16:creationId xmlns:a16="http://schemas.microsoft.com/office/drawing/2014/main" id="{8F65CF02-E46F-B58A-603A-6628A619C81F}"/>
              </a:ext>
            </a:extLst>
          </p:cNvPr>
          <p:cNvPicPr>
            <a:picLocks noChangeAspect="1"/>
          </p:cNvPicPr>
          <p:nvPr/>
        </p:nvPicPr>
        <p:blipFill>
          <a:blip r:embed="rId5"/>
          <a:stretch>
            <a:fillRect/>
          </a:stretch>
        </p:blipFill>
        <p:spPr>
          <a:xfrm>
            <a:off x="8713706" y="2633755"/>
            <a:ext cx="9117094" cy="7162800"/>
          </a:xfrm>
          <a:prstGeom prst="rect">
            <a:avLst/>
          </a:prstGeom>
        </p:spPr>
      </p:pic>
      <p:sp>
        <p:nvSpPr>
          <p:cNvPr id="17" name="Rectangle 16">
            <a:extLst>
              <a:ext uri="{FF2B5EF4-FFF2-40B4-BE49-F238E27FC236}">
                <a16:creationId xmlns:a16="http://schemas.microsoft.com/office/drawing/2014/main" id="{DA8740F5-4416-F791-01BF-4EBAA1F8AF88}"/>
              </a:ext>
            </a:extLst>
          </p:cNvPr>
          <p:cNvSpPr/>
          <p:nvPr/>
        </p:nvSpPr>
        <p:spPr>
          <a:xfrm>
            <a:off x="457200" y="5865664"/>
            <a:ext cx="8414635" cy="22616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0" dirty="0">
                <a:solidFill>
                  <a:schemeClr val="bg1"/>
                </a:solidFill>
                <a:effectLst/>
                <a:latin typeface="Arial" panose="020B0604020202020204" pitchFamily="34" charset="0"/>
                <a:cs typeface="Arial" panose="020B0604020202020204" pitchFamily="34" charset="0"/>
              </a:rPr>
              <a:t>44.03% customer has subscribed to online backup services.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520658" y="3240029"/>
            <a:ext cx="1142373" cy="114237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7" name="Freeform 7"/>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5520658" y="5182483"/>
            <a:ext cx="1142373" cy="114237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1" name="Freeform 11"/>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p:nvPr/>
        </p:nvGrpSpPr>
        <p:grpSpPr>
          <a:xfrm>
            <a:off x="5520658" y="7125268"/>
            <a:ext cx="1142373" cy="11423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Rectangle 15">
            <a:extLst>
              <a:ext uri="{FF2B5EF4-FFF2-40B4-BE49-F238E27FC236}">
                <a16:creationId xmlns:a16="http://schemas.microsoft.com/office/drawing/2014/main" id="{72B6A780-8984-1A2B-C33F-C860129AFF37}"/>
              </a:ext>
            </a:extLst>
          </p:cNvPr>
          <p:cNvSpPr/>
          <p:nvPr/>
        </p:nvSpPr>
        <p:spPr>
          <a:xfrm>
            <a:off x="762000" y="578118"/>
            <a:ext cx="15849600" cy="1250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effectLst/>
                <a:latin typeface="Now Bold" panose="020B0604020202020204" charset="0"/>
              </a:rPr>
              <a:t>What percentage of customers opt for paperless billing :</a:t>
            </a:r>
            <a:endParaRPr lang="en-US" sz="4000" b="0" dirty="0">
              <a:solidFill>
                <a:schemeClr val="bg1"/>
              </a:solidFill>
              <a:effectLst/>
              <a:latin typeface="Now Bold" panose="020B0604020202020204" charset="0"/>
            </a:endParaRPr>
          </a:p>
        </p:txBody>
      </p:sp>
      <p:sp>
        <p:nvSpPr>
          <p:cNvPr id="17" name="Rectangle 16">
            <a:extLst>
              <a:ext uri="{FF2B5EF4-FFF2-40B4-BE49-F238E27FC236}">
                <a16:creationId xmlns:a16="http://schemas.microsoft.com/office/drawing/2014/main" id="{705B1B02-67D8-774A-4A88-080F58CFA405}"/>
              </a:ext>
            </a:extLst>
          </p:cNvPr>
          <p:cNvSpPr/>
          <p:nvPr/>
        </p:nvSpPr>
        <p:spPr>
          <a:xfrm>
            <a:off x="10210800" y="2086547"/>
            <a:ext cx="5486400" cy="9159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200" b="1" i="0" dirty="0">
                <a:solidFill>
                  <a:schemeClr val="bg1"/>
                </a:solidFill>
                <a:effectLst/>
                <a:latin typeface="Arial" panose="020B0604020202020204" pitchFamily="34" charset="0"/>
                <a:cs typeface="Arial" panose="020B0604020202020204" pitchFamily="34" charset="0"/>
              </a:rPr>
              <a:t>Paperless Billing :</a:t>
            </a:r>
            <a:endParaRPr lang="en-IN" sz="3200" b="1" dirty="0">
              <a:solidFill>
                <a:schemeClr val="bg1"/>
              </a:solidFill>
              <a:latin typeface="Arial" panose="020B0604020202020204" pitchFamily="34" charset="0"/>
              <a:cs typeface="Arial" panose="020B0604020202020204" pitchFamily="34" charset="0"/>
            </a:endParaRPr>
          </a:p>
        </p:txBody>
      </p:sp>
      <p:graphicFrame>
        <p:nvGraphicFramePr>
          <p:cNvPr id="18" name="Table 17">
            <a:extLst>
              <a:ext uri="{FF2B5EF4-FFF2-40B4-BE49-F238E27FC236}">
                <a16:creationId xmlns:a16="http://schemas.microsoft.com/office/drawing/2014/main" id="{A0897512-BA7A-A82B-A057-90E4A79C9030}"/>
              </a:ext>
            </a:extLst>
          </p:cNvPr>
          <p:cNvGraphicFramePr>
            <a:graphicFrameLocks noGrp="1"/>
          </p:cNvGraphicFramePr>
          <p:nvPr>
            <p:extLst>
              <p:ext uri="{D42A27DB-BD31-4B8C-83A1-F6EECF244321}">
                <p14:modId xmlns:p14="http://schemas.microsoft.com/office/powerpoint/2010/main" val="3189438706"/>
              </p:ext>
            </p:extLst>
          </p:nvPr>
        </p:nvGraphicFramePr>
        <p:xfrm>
          <a:off x="10820400" y="3218280"/>
          <a:ext cx="6279570" cy="1158240"/>
        </p:xfrm>
        <a:graphic>
          <a:graphicData uri="http://schemas.openxmlformats.org/drawingml/2006/table">
            <a:tbl>
              <a:tblPr firstRow="1" bandRow="1">
                <a:tableStyleId>{5C22544A-7EE6-4342-B048-85BDC9FD1C3A}</a:tableStyleId>
              </a:tblPr>
              <a:tblGrid>
                <a:gridCol w="3139785">
                  <a:extLst>
                    <a:ext uri="{9D8B030D-6E8A-4147-A177-3AD203B41FA5}">
                      <a16:colId xmlns:a16="http://schemas.microsoft.com/office/drawing/2014/main" val="719253060"/>
                    </a:ext>
                  </a:extLst>
                </a:gridCol>
                <a:gridCol w="3139785">
                  <a:extLst>
                    <a:ext uri="{9D8B030D-6E8A-4147-A177-3AD203B41FA5}">
                      <a16:colId xmlns:a16="http://schemas.microsoft.com/office/drawing/2014/main" val="1192532791"/>
                    </a:ext>
                  </a:extLst>
                </a:gridCol>
              </a:tblGrid>
              <a:tr h="571186">
                <a:tc>
                  <a:txBody>
                    <a:bodyPr/>
                    <a:lstStyle/>
                    <a:p>
                      <a:pPr algn="ctr"/>
                      <a:r>
                        <a:rPr lang="en-US" sz="3200" b="1" dirty="0">
                          <a:latin typeface="Arial" panose="020B0604020202020204" pitchFamily="34" charset="0"/>
                          <a:cs typeface="Arial" panose="020B0604020202020204" pitchFamily="34" charset="0"/>
                        </a:rPr>
                        <a:t>Yes</a:t>
                      </a:r>
                      <a:endParaRPr lang="en-IN" sz="3200" b="1" dirty="0">
                        <a:latin typeface="Arial" panose="020B0604020202020204" pitchFamily="34" charset="0"/>
                        <a:cs typeface="Arial" panose="020B0604020202020204" pitchFamily="34" charset="0"/>
                      </a:endParaRPr>
                    </a:p>
                  </a:txBody>
                  <a:tcPr/>
                </a:tc>
                <a:tc>
                  <a:txBody>
                    <a:bodyPr/>
                    <a:lstStyle/>
                    <a:p>
                      <a:pPr algn="ctr"/>
                      <a:r>
                        <a:rPr lang="en-IN" sz="3200" b="1" dirty="0">
                          <a:latin typeface="Arial" panose="020B0604020202020204" pitchFamily="34" charset="0"/>
                          <a:cs typeface="Arial" panose="020B0604020202020204" pitchFamily="34" charset="0"/>
                        </a:rPr>
                        <a:t>4171</a:t>
                      </a:r>
                    </a:p>
                  </a:txBody>
                  <a:tcPr/>
                </a:tc>
                <a:extLst>
                  <a:ext uri="{0D108BD9-81ED-4DB2-BD59-A6C34878D82A}">
                    <a16:rowId xmlns:a16="http://schemas.microsoft.com/office/drawing/2014/main" val="2116839444"/>
                  </a:ext>
                </a:extLst>
              </a:tr>
              <a:tr h="571186">
                <a:tc>
                  <a:txBody>
                    <a:bodyPr/>
                    <a:lstStyle/>
                    <a:p>
                      <a:pPr algn="ctr"/>
                      <a:r>
                        <a:rPr lang="en-US" sz="3200" b="1" dirty="0">
                          <a:latin typeface="Arial" panose="020B0604020202020204" pitchFamily="34" charset="0"/>
                          <a:cs typeface="Arial" panose="020B0604020202020204" pitchFamily="34" charset="0"/>
                        </a:rPr>
                        <a:t>No</a:t>
                      </a:r>
                      <a:endParaRPr lang="en-IN" sz="3200" b="1" dirty="0">
                        <a:latin typeface="Arial" panose="020B0604020202020204" pitchFamily="34" charset="0"/>
                        <a:cs typeface="Arial" panose="020B0604020202020204" pitchFamily="34" charset="0"/>
                      </a:endParaRPr>
                    </a:p>
                  </a:txBody>
                  <a:tcPr/>
                </a:tc>
                <a:tc>
                  <a:txBody>
                    <a:bodyPr/>
                    <a:lstStyle/>
                    <a:p>
                      <a:pPr algn="ctr"/>
                      <a:r>
                        <a:rPr lang="en-US" sz="3200" b="1" dirty="0">
                          <a:latin typeface="Arial" panose="020B0604020202020204" pitchFamily="34" charset="0"/>
                          <a:cs typeface="Arial" panose="020B0604020202020204" pitchFamily="34" charset="0"/>
                        </a:rPr>
                        <a:t>2872</a:t>
                      </a:r>
                      <a:endParaRPr lang="en-IN" sz="32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9557268"/>
                  </a:ext>
                </a:extLst>
              </a:tr>
            </a:tbl>
          </a:graphicData>
        </a:graphic>
      </p:graphicFrame>
      <p:pic>
        <p:nvPicPr>
          <p:cNvPr id="20" name="Picture 19">
            <a:extLst>
              <a:ext uri="{FF2B5EF4-FFF2-40B4-BE49-F238E27FC236}">
                <a16:creationId xmlns:a16="http://schemas.microsoft.com/office/drawing/2014/main" id="{30FBA295-8A88-334C-1082-D9328B6EEE69}"/>
              </a:ext>
            </a:extLst>
          </p:cNvPr>
          <p:cNvPicPr>
            <a:picLocks noChangeAspect="1"/>
          </p:cNvPicPr>
          <p:nvPr/>
        </p:nvPicPr>
        <p:blipFill>
          <a:blip r:embed="rId11"/>
          <a:stretch>
            <a:fillRect/>
          </a:stretch>
        </p:blipFill>
        <p:spPr>
          <a:xfrm>
            <a:off x="1363714" y="2086547"/>
            <a:ext cx="8389886" cy="7149368"/>
          </a:xfrm>
          <a:prstGeom prst="rect">
            <a:avLst/>
          </a:prstGeom>
        </p:spPr>
      </p:pic>
      <p:sp>
        <p:nvSpPr>
          <p:cNvPr id="21" name="Rectangle 20">
            <a:extLst>
              <a:ext uri="{FF2B5EF4-FFF2-40B4-BE49-F238E27FC236}">
                <a16:creationId xmlns:a16="http://schemas.microsoft.com/office/drawing/2014/main" id="{C6253113-9B68-35FF-80E5-1BE25AF2F4E1}"/>
              </a:ext>
            </a:extLst>
          </p:cNvPr>
          <p:cNvSpPr/>
          <p:nvPr/>
        </p:nvSpPr>
        <p:spPr>
          <a:xfrm>
            <a:off x="9944238" y="5044825"/>
            <a:ext cx="8038962" cy="23458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0" dirty="0">
                <a:solidFill>
                  <a:schemeClr val="bg1"/>
                </a:solidFill>
                <a:effectLst/>
                <a:latin typeface="Arial" panose="020B0604020202020204" pitchFamily="34" charset="0"/>
                <a:cs typeface="Arial" panose="020B0604020202020204" pitchFamily="34" charset="0"/>
              </a:rPr>
              <a:t>The 59.22% Customer has using Paperless billing and 40.78% customer has using the paper billing.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TotalTime>
  <Words>1670</Words>
  <Application>Microsoft Office PowerPoint</Application>
  <PresentationFormat>Custom</PresentationFormat>
  <Paragraphs>353</Paragraphs>
  <Slides>31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 Black</vt:lpstr>
      <vt:lpstr>Arial</vt:lpstr>
      <vt:lpstr>DM Sans</vt:lpstr>
      <vt:lpstr>DM Serif Display</vt:lpstr>
      <vt:lpstr>Now Bold</vt:lpstr>
      <vt:lpstr>DM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dc:creator>raj kadam</dc:creator>
  <cp:lastModifiedBy>raj kadam</cp:lastModifiedBy>
  <cp:revision>31</cp:revision>
  <dcterms:created xsi:type="dcterms:W3CDTF">2006-08-16T00:00:00Z</dcterms:created>
  <dcterms:modified xsi:type="dcterms:W3CDTF">2024-03-22T07:34:00Z</dcterms:modified>
  <dc:identifier>DAGADJXe0Po</dc:identifier>
</cp:coreProperties>
</file>